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  <p:sldId id="263" r:id="rId14"/>
    <p:sldId id="264" r:id="rId15"/>
    <p:sldId id="265" r:id="rId16"/>
    <p:sldId id="266" r:id="rId17"/>
  </p:sldIdLst>
  <p:sldSz cx="12192000" cy="6858000"/>
  <p:notesSz cx="6807200" cy="9939338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74" d="100"/>
          <a:sy n="74" d="100"/>
        </p:scale>
        <p:origin x="352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73417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80376" tIns="40188" rIns="80376" bIns="40188"/>
          <a:lstStyle/>
          <a:p>
            <a:r>
              <a:rPr lang="en-US" dirty="0"/>
              <a:t>[Sources]
- Original uploaded deck used as style/content baseline: /mnt/data/chariloto_checkin_campaign_2026.pptx
- Kumamoto corrections reflected from Chariloto results page (4/26-28 F1, 5/7-9 F1, 5/29-31 F2): https://www.chariloto.com/keirin/results/87
- Kumamoto 8/11-13 F1: https://www.yen-joy.net/kaisai/race/index/202608/87/20260811
- 2026 G3/GP schedule including Kumamoto 10/22-25 G3, Kawasaki 12/19-22 G3, Iwakitaira 12/28-30 GP, Nara 9/10-13 G3: https://keirin.netkeiba.com/keirinmatome/detail.html?no=5748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80376" tIns="40188" rIns="80376" bIns="40188"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80376" tIns="40188" rIns="80376" bIns="40188"/>
          <a:lstStyle/>
          <a:p>
            <a:r>
              <a:rPr lang="en-US" dirty="0"/>
              <a:t>[Sources]
- Original uploaded deck used for campaign purpose/conditions text: /mnt/data/chariloto_checkin_campaign_2026.pptx
- Kumamoto correction basis from Chariloto results page: https://www.chariloto.com/keirin/results/87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80376" tIns="40188" rIns="80376" bIns="40188"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80376" tIns="40188" rIns="80376" bIns="40188"/>
          <a:lstStyle/>
          <a:p>
            <a:r>
              <a:rPr lang="en-US" dirty="0"/>
              <a:t>[Sources]
- Original slide structure and non-Kumamoto entries based on uploaded deck: /mnt/data/chariloto_checkin_campaign_2026.pptx
- Kumamoto 4/26-28 F1 and 5/7-9 F1; 5/29-31 F2: https://www.chariloto.com/keirin/results/87
- Additional confirmation of 4/26-28 F1: https://www.yen-joy.net/kaisai/race/index/202604/87/20260426
- Additional confirmation of 5/7-9 F1: https://www.winticket.jp/keirin/kumamoto/racecard/2026050787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80376" tIns="40188" rIns="80376" bIns="40188"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80376" tIns="40188" rIns="80376" bIns="40188"/>
          <a:lstStyle/>
          <a:p>
            <a:r>
              <a:rPr lang="en-US" dirty="0"/>
              <a:t>[Sources]
- Base entries from uploaded deck: /mnt/data/chariloto_checkin_campaign_2026.pptx
- Kumamoto 8/11-13 F1: https://www.yen-joy.net/kaisai/race/index/202608/87/20260811
- Matsudo 8/22-25 G3 and other 2026 grade dates: https://keirin.netkeiba.com/keirinmatome/detail.html?no=5748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80376" tIns="40188" rIns="80376" bIns="40188"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80376" tIns="40188" rIns="80376" bIns="40188"/>
          <a:lstStyle/>
          <a:p>
            <a:r>
              <a:rPr lang="en-US" dirty="0"/>
              <a:t>[Sources]
- Base entries from uploaded deck: /mnt/data/chariloto_checkin_campaign_2026.pptx
- 2026 grade schedule including Nara 9/10-13 G3, Kumamoto 10/22-25 G3, Kawasaki 12/19-22 G3, Iwakitaira 12/28-30 GP: https://keirin.netkeiba.com/keirinmatome/detail.html?no=5748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80376" tIns="40188" rIns="80376" bIns="40188"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80376" tIns="40188" rIns="80376" bIns="40188"/>
          <a:lstStyle/>
          <a:p>
            <a:r>
              <a:rPr lang="en-US" dirty="0"/>
              <a:t>[Sources]
- Budget math derived from corrected target-day list in this deck.
- Kumamoto corrected dates used in totals: https://www.chariloto.com/keirin/results/87 ; https://www.yen-joy.net/kaisai/race/index/202608/87/20260811 ; https://keirin.netkeiba.com/keirinmatome/detail.html?no=5748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80376" tIns="40188" rIns="80376" bIns="40188"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717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D8A300"/>
          </a:solidFill>
          <a:ln w="12700">
            <a:solidFill>
              <a:srgbClr val="D8A3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Shape 1"/>
          <p:cNvSpPr/>
          <p:nvPr/>
        </p:nvSpPr>
        <p:spPr>
          <a:xfrm>
            <a:off x="8577072" y="411480"/>
            <a:ext cx="3163824" cy="5806440"/>
          </a:xfrm>
          <a:prstGeom prst="rect">
            <a:avLst/>
          </a:prstGeom>
          <a:solidFill>
            <a:srgbClr val="1F2D45"/>
          </a:solidFill>
          <a:ln w="12700">
            <a:solidFill>
              <a:srgbClr val="1F2D45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4" name="Text 2"/>
          <p:cNvSpPr/>
          <p:nvPr/>
        </p:nvSpPr>
        <p:spPr>
          <a:xfrm>
            <a:off x="841248" y="969264"/>
            <a:ext cx="539496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Yu Gothic" pitchFamily="34" charset="0"/>
                <a:ea typeface="Meiryo" pitchFamily="34" charset="-122"/>
                <a:cs typeface="Meiryo" pitchFamily="34" charset="-120"/>
              </a:rPr>
              <a:t>チャリロトプラザ</a:t>
            </a:r>
            <a:endParaRPr lang="en-US" sz="2800" dirty="0"/>
          </a:p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Yu Gothic" pitchFamily="34" charset="0"/>
                <a:ea typeface="Meiryo" pitchFamily="34" charset="-122"/>
                <a:cs typeface="Meiryo" pitchFamily="34" charset="-120"/>
              </a:rPr>
              <a:t>来店チェックインキャンペーン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841248" y="3438144"/>
            <a:ext cx="6907504" cy="9695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700" dirty="0" err="1">
                <a:solidFill>
                  <a:srgbClr val="FFFFFF"/>
                </a:solidFill>
                <a:latin typeface="Yu Gothic" pitchFamily="34" charset="0"/>
                <a:ea typeface="Meiryo" pitchFamily="34" charset="-122"/>
                <a:cs typeface="Meiryo" pitchFamily="34" charset="-120"/>
              </a:rPr>
              <a:t>予算</a:t>
            </a:r>
            <a:r>
              <a:rPr lang="ja-JP" altLang="en-US" sz="1700" dirty="0">
                <a:solidFill>
                  <a:srgbClr val="FFFFFF"/>
                </a:solidFill>
                <a:latin typeface="Yu Gothic" pitchFamily="34" charset="0"/>
                <a:ea typeface="Meiryo" pitchFamily="34" charset="-122"/>
                <a:cs typeface="Meiryo" pitchFamily="34" charset="-120"/>
              </a:rPr>
              <a:t>：</a:t>
            </a:r>
            <a:r>
              <a:rPr lang="en-US" altLang="ja-JP" sz="1700" dirty="0">
                <a:solidFill>
                  <a:srgbClr val="FFFFFF"/>
                </a:solidFill>
                <a:latin typeface="Yu Gothic" pitchFamily="34" charset="0"/>
                <a:ea typeface="Meiryo" pitchFamily="34" charset="-122"/>
                <a:cs typeface="Meiryo" pitchFamily="34" charset="-120"/>
              </a:rPr>
              <a:t>1</a:t>
            </a:r>
            <a:r>
              <a:rPr lang="ja-JP" altLang="en-US" sz="1700" dirty="0">
                <a:solidFill>
                  <a:srgbClr val="FFFFFF"/>
                </a:solidFill>
                <a:latin typeface="Yu Gothic" pitchFamily="34" charset="0"/>
                <a:ea typeface="Meiryo" pitchFamily="34" charset="-122"/>
                <a:cs typeface="Meiryo" pitchFamily="34" charset="-120"/>
              </a:rPr>
              <a:t>店舗（月</a:t>
            </a:r>
            <a:r>
              <a:rPr lang="en-US" altLang="ja-JP" sz="1700" dirty="0">
                <a:solidFill>
                  <a:srgbClr val="FFFFFF"/>
                </a:solidFill>
                <a:latin typeface="Yu Gothic" pitchFamily="34" charset="0"/>
                <a:ea typeface="Meiryo" pitchFamily="34" charset="-122"/>
                <a:cs typeface="Meiryo" pitchFamily="34" charset="-120"/>
              </a:rPr>
              <a:t>10</a:t>
            </a:r>
            <a:r>
              <a:rPr lang="ja-JP" altLang="en-US" sz="1700" dirty="0">
                <a:solidFill>
                  <a:srgbClr val="FFFFFF"/>
                </a:solidFill>
                <a:latin typeface="Yu Gothic" pitchFamily="34" charset="0"/>
                <a:ea typeface="Meiryo" pitchFamily="34" charset="-122"/>
                <a:cs typeface="Meiryo" pitchFamily="34" charset="-120"/>
              </a:rPr>
              <a:t>万円程）</a:t>
            </a:r>
            <a:endParaRPr lang="en-US" altLang="ja-JP" sz="1700" dirty="0">
              <a:solidFill>
                <a:srgbClr val="F2F4F7"/>
              </a:solidFill>
              <a:latin typeface="Meiryo" pitchFamily="34" charset="0"/>
              <a:ea typeface="Meiryo" pitchFamily="34" charset="-122"/>
              <a:cs typeface="Meiryo" pitchFamily="34" charset="-120"/>
            </a:endParaRPr>
          </a:p>
          <a:p>
            <a:r>
              <a:rPr lang="ja-JP" altLang="en-US" sz="1700" dirty="0">
                <a:solidFill>
                  <a:srgbClr val="FFFFFF"/>
                </a:solidFill>
                <a:latin typeface="Yu Gothic" pitchFamily="34" charset="0"/>
                <a:ea typeface="Meiryo" pitchFamily="34" charset="-122"/>
                <a:cs typeface="Meiryo" pitchFamily="34" charset="-120"/>
              </a:rPr>
              <a:t>　　　　</a:t>
            </a:r>
            <a:r>
              <a:rPr lang="en-US" altLang="ja-JP" sz="1700" dirty="0">
                <a:solidFill>
                  <a:srgbClr val="FFFFFF"/>
                </a:solidFill>
                <a:latin typeface="Yu Gothic" pitchFamily="34" charset="0"/>
                <a:ea typeface="Meiryo" pitchFamily="34" charset="-122"/>
                <a:cs typeface="Meiryo" pitchFamily="34" charset="-120"/>
              </a:rPr>
              <a:t>×6</a:t>
            </a:r>
            <a:r>
              <a:rPr lang="ja-JP" altLang="en-US" sz="1700" dirty="0">
                <a:solidFill>
                  <a:srgbClr val="FFFFFF"/>
                </a:solidFill>
                <a:latin typeface="Yu Gothic" pitchFamily="34" charset="0"/>
                <a:ea typeface="Meiryo" pitchFamily="34" charset="-122"/>
                <a:cs typeface="Meiryo" pitchFamily="34" charset="-120"/>
              </a:rPr>
              <a:t>店舗（いわき・松戸・川崎・平塚・奈良・熊本）＝</a:t>
            </a:r>
            <a:r>
              <a:rPr lang="en-US" altLang="ja-JP" sz="1700" dirty="0">
                <a:solidFill>
                  <a:srgbClr val="FFFFFF"/>
                </a:solidFill>
                <a:latin typeface="Yu Gothic" pitchFamily="34" charset="0"/>
                <a:ea typeface="Meiryo" pitchFamily="34" charset="-122"/>
                <a:cs typeface="Meiryo" pitchFamily="34" charset="-120"/>
              </a:rPr>
              <a:t>60</a:t>
            </a:r>
            <a:r>
              <a:rPr lang="ja-JP" altLang="en-US" sz="1700" dirty="0">
                <a:solidFill>
                  <a:srgbClr val="FFFFFF"/>
                </a:solidFill>
                <a:latin typeface="Yu Gothic" pitchFamily="34" charset="0"/>
                <a:ea typeface="Meiryo" pitchFamily="34" charset="-122"/>
                <a:cs typeface="Meiryo" pitchFamily="34" charset="-120"/>
              </a:rPr>
              <a:t>万円</a:t>
            </a:r>
            <a:endParaRPr lang="en-US" altLang="ja-JP" sz="1700" dirty="0">
              <a:solidFill>
                <a:srgbClr val="F2F4F7"/>
              </a:solidFill>
              <a:latin typeface="Meiryo" pitchFamily="34" charset="0"/>
              <a:ea typeface="Meiryo" pitchFamily="34" charset="-122"/>
              <a:cs typeface="Meiryo" pitchFamily="34" charset="-120"/>
            </a:endParaRPr>
          </a:p>
          <a:p>
            <a:endParaRPr lang="en-US" sz="1700" dirty="0">
              <a:solidFill>
                <a:srgbClr val="F2F4F7"/>
              </a:solidFill>
              <a:latin typeface="Meiryo" pitchFamily="34" charset="0"/>
              <a:ea typeface="Meiryo" pitchFamily="34" charset="-122"/>
            </a:endParaRPr>
          </a:p>
          <a:p>
            <a:r>
              <a:rPr lang="ja-JP" altLang="en-US" sz="1700" dirty="0">
                <a:solidFill>
                  <a:srgbClr val="FFFFFF"/>
                </a:solidFill>
                <a:latin typeface="Yu Gothic" pitchFamily="34" charset="0"/>
                <a:ea typeface="Meiryo" pitchFamily="34" charset="-122"/>
              </a:rPr>
              <a:t>合算予算：</a:t>
            </a:r>
            <a:r>
              <a:rPr lang="en-US" altLang="ja-JP" sz="1700" dirty="0">
                <a:solidFill>
                  <a:srgbClr val="FFFFFF"/>
                </a:solidFill>
                <a:latin typeface="Yu Gothic" pitchFamily="34" charset="0"/>
                <a:ea typeface="Meiryo" pitchFamily="34" charset="-122"/>
              </a:rPr>
              <a:t>60</a:t>
            </a:r>
            <a:r>
              <a:rPr lang="ja-JP" altLang="en-US" sz="1700" dirty="0">
                <a:solidFill>
                  <a:srgbClr val="FFFFFF"/>
                </a:solidFill>
                <a:latin typeface="Yu Gothic" pitchFamily="34" charset="0"/>
                <a:ea typeface="Meiryo" pitchFamily="34" charset="-122"/>
              </a:rPr>
              <a:t>万円</a:t>
            </a:r>
            <a:r>
              <a:rPr lang="en-US" altLang="ja-JP" sz="1700" dirty="0">
                <a:solidFill>
                  <a:srgbClr val="FFFFFF"/>
                </a:solidFill>
                <a:latin typeface="Yu Gothic" pitchFamily="34" charset="0"/>
                <a:ea typeface="Meiryo" pitchFamily="34" charset="-122"/>
              </a:rPr>
              <a:t>×6</a:t>
            </a:r>
            <a:r>
              <a:rPr lang="ja-JP" altLang="en-US" sz="1700" dirty="0">
                <a:solidFill>
                  <a:srgbClr val="FFFFFF"/>
                </a:solidFill>
                <a:latin typeface="Yu Gothic" pitchFamily="34" charset="0"/>
                <a:ea typeface="Meiryo" pitchFamily="34" charset="-122"/>
              </a:rPr>
              <a:t>ヶ月分（</a:t>
            </a:r>
            <a:r>
              <a:rPr lang="en-US" altLang="ja-JP" sz="1700" dirty="0">
                <a:solidFill>
                  <a:srgbClr val="FFFFFF"/>
                </a:solidFill>
                <a:latin typeface="Yu Gothic" pitchFamily="34" charset="0"/>
                <a:ea typeface="Meiryo" pitchFamily="34" charset="-122"/>
              </a:rPr>
              <a:t>4</a:t>
            </a:r>
            <a:r>
              <a:rPr lang="ja-JP" altLang="en-US" sz="1700" dirty="0">
                <a:solidFill>
                  <a:srgbClr val="FFFFFF"/>
                </a:solidFill>
                <a:latin typeface="Yu Gothic" pitchFamily="34" charset="0"/>
                <a:ea typeface="Meiryo" pitchFamily="34" charset="-122"/>
              </a:rPr>
              <a:t>月～</a:t>
            </a:r>
            <a:r>
              <a:rPr lang="en-US" altLang="ja-JP" sz="1700" dirty="0">
                <a:solidFill>
                  <a:srgbClr val="FFFFFF"/>
                </a:solidFill>
                <a:latin typeface="Yu Gothic" pitchFamily="34" charset="0"/>
                <a:ea typeface="Meiryo" pitchFamily="34" charset="-122"/>
              </a:rPr>
              <a:t>9</a:t>
            </a:r>
            <a:r>
              <a:rPr lang="ja-JP" altLang="en-US" sz="1700" dirty="0">
                <a:solidFill>
                  <a:srgbClr val="FFFFFF"/>
                </a:solidFill>
                <a:latin typeface="Yu Gothic" pitchFamily="34" charset="0"/>
                <a:ea typeface="Meiryo" pitchFamily="34" charset="-122"/>
              </a:rPr>
              <a:t>月）＝</a:t>
            </a:r>
            <a:r>
              <a:rPr lang="en-US" altLang="ja-JP" sz="1700" dirty="0">
                <a:solidFill>
                  <a:srgbClr val="FFFFFF"/>
                </a:solidFill>
                <a:latin typeface="Yu Gothic" pitchFamily="34" charset="0"/>
                <a:ea typeface="Meiryo" pitchFamily="34" charset="-122"/>
              </a:rPr>
              <a:t>420</a:t>
            </a:r>
            <a:r>
              <a:rPr lang="ja-JP" altLang="en-US" sz="1700" dirty="0">
                <a:solidFill>
                  <a:srgbClr val="FFFFFF"/>
                </a:solidFill>
                <a:latin typeface="Yu Gothic" pitchFamily="34" charset="0"/>
                <a:ea typeface="Meiryo" pitchFamily="34" charset="-122"/>
              </a:rPr>
              <a:t>万円程あり</a:t>
            </a:r>
            <a:endParaRPr lang="en-US" sz="1700" dirty="0">
              <a:solidFill>
                <a:srgbClr val="F2F4F7"/>
              </a:solidFill>
              <a:latin typeface="Meiryo" pitchFamily="34" charset="0"/>
              <a:ea typeface="Meiryo" pitchFamily="34" charset="-122"/>
            </a:endParaRPr>
          </a:p>
          <a:p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1267863" y="2019247"/>
            <a:ext cx="6583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>
                <a:solidFill>
                  <a:srgbClr val="FFFFFF"/>
                </a:solidFill>
                <a:latin typeface="Yu Gothic"/>
              </a:rPr>
              <a:t>（プラザ会員限定 / 当日来店チェックイン / 300ポイント付与）</a:t>
            </a:r>
          </a:p>
        </p:txBody>
      </p:sp>
      <p:sp>
        <p:nvSpPr>
          <p:cNvPr id="9" name="Shape 7"/>
          <p:cNvSpPr/>
          <p:nvPr/>
        </p:nvSpPr>
        <p:spPr>
          <a:xfrm>
            <a:off x="8869680" y="914400"/>
            <a:ext cx="2651760" cy="0"/>
          </a:xfrm>
          <a:prstGeom prst="line">
            <a:avLst/>
          </a:prstGeom>
          <a:noFill/>
          <a:ln w="12700">
            <a:solidFill>
              <a:srgbClr val="F3CF5C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1" name="Text 9"/>
          <p:cNvSpPr/>
          <p:nvPr/>
        </p:nvSpPr>
        <p:spPr>
          <a:xfrm>
            <a:off x="8866211" y="1210792"/>
            <a:ext cx="21945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>
                <a:solidFill>
                  <a:srgbClr val="FFFFFF"/>
                </a:solidFill>
                <a:latin typeface="Yu Gothic"/>
              </a:rPr>
              <a:t>23 開催</a:t>
            </a:r>
          </a:p>
        </p:txBody>
      </p:sp>
      <p:sp>
        <p:nvSpPr>
          <p:cNvPr id="12" name="Text 10"/>
          <p:cNvSpPr/>
          <p:nvPr/>
        </p:nvSpPr>
        <p:spPr>
          <a:xfrm>
            <a:off x="8869680" y="1023235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Yu Gothic" pitchFamily="34" charset="0"/>
                <a:ea typeface="Meiryo" pitchFamily="34" charset="-122"/>
                <a:cs typeface="Meiryo" pitchFamily="34" charset="-120"/>
              </a:rPr>
              <a:t>対象開催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8866211" y="1741774"/>
            <a:ext cx="21945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>
                <a:solidFill>
                  <a:srgbClr val="FFFFFF"/>
                </a:solidFill>
                <a:latin typeface="Yu Gothic"/>
              </a:rPr>
              <a:t>79 日</a:t>
            </a:r>
          </a:p>
        </p:txBody>
      </p:sp>
      <p:sp>
        <p:nvSpPr>
          <p:cNvPr id="14" name="Text 12"/>
          <p:cNvSpPr/>
          <p:nvPr/>
        </p:nvSpPr>
        <p:spPr>
          <a:xfrm>
            <a:off x="8869680" y="1552588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Yu Gothic" pitchFamily="34" charset="0"/>
                <a:ea typeface="Meiryo" pitchFamily="34" charset="-122"/>
                <a:cs typeface="Meiryo" pitchFamily="34" charset="-120"/>
              </a:rPr>
              <a:t>対象日数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8918553" y="4526963"/>
            <a:ext cx="21945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>
                <a:solidFill>
                  <a:srgbClr val="FFFFFF"/>
                </a:solidFill>
                <a:latin typeface="Yu Gothic"/>
              </a:rPr>
              <a:t>3～6万円</a:t>
            </a:r>
          </a:p>
        </p:txBody>
      </p:sp>
      <p:sp>
        <p:nvSpPr>
          <p:cNvPr id="16" name="Text 14"/>
          <p:cNvSpPr/>
          <p:nvPr/>
        </p:nvSpPr>
        <p:spPr>
          <a:xfrm>
            <a:off x="8878823" y="4224895"/>
            <a:ext cx="2101859" cy="1828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>
                <a:solidFill>
                  <a:srgbClr val="FFFFFF"/>
                </a:solidFill>
                <a:latin typeface="Yu Gothic"/>
              </a:rPr>
              <a:t>1日（70名～200名）</a:t>
            </a:r>
          </a:p>
        </p:txBody>
      </p:sp>
      <p:sp>
        <p:nvSpPr>
          <p:cNvPr id="18" name="Text 16"/>
          <p:cNvSpPr/>
          <p:nvPr/>
        </p:nvSpPr>
        <p:spPr>
          <a:xfrm>
            <a:off x="8878824" y="5230366"/>
            <a:ext cx="2101858" cy="1828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400">
                <a:solidFill>
                  <a:srgbClr val="FFFFFF"/>
                </a:solidFill>
                <a:latin typeface="Yu Gothic"/>
              </a:rPr>
              <a:t>年間概算（通常3万円×79日＋松山G1追加）</a:t>
            </a:r>
          </a:p>
        </p:txBody>
      </p:sp>
      <p:sp>
        <p:nvSpPr>
          <p:cNvPr id="19" name="Text 3">
            <a:extLst>
              <a:ext uri="{FF2B5EF4-FFF2-40B4-BE49-F238E27FC236}">
                <a16:creationId xmlns:a16="http://schemas.microsoft.com/office/drawing/2014/main" id="{F6EF8209-1253-94D3-C056-47C914182696}"/>
              </a:ext>
            </a:extLst>
          </p:cNvPr>
          <p:cNvSpPr/>
          <p:nvPr/>
        </p:nvSpPr>
        <p:spPr>
          <a:xfrm>
            <a:off x="841248" y="4809429"/>
            <a:ext cx="7351776" cy="9695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200">
                <a:solidFill>
                  <a:srgbClr val="FFFFFF"/>
                </a:solidFill>
                <a:latin typeface="Yu Gothic"/>
              </a:rPr>
              <a:t>費用：通常開催 300P×100名×79日＝237万円</a:t>
            </a:r>
          </a:p>
          <a:p/>
          <a:p>
            <a:r>
              <a:rPr sz="1200">
                <a:solidFill>
                  <a:srgbClr val="FFFFFF"/>
                </a:solidFill>
                <a:latin typeface="Yu Gothic"/>
              </a:rPr>
              <a:t>松山G1追加：300P×580名×6日＝104.4万円</a:t>
            </a:r>
          </a:p>
          <a:p/>
          <a:p>
            <a:r>
              <a:rPr sz="1200">
                <a:solidFill>
                  <a:srgbClr val="FFFFFF"/>
                </a:solidFill>
                <a:latin typeface="Yu Gothic"/>
              </a:rPr>
              <a:t>トータル費用：約341万円</a:t>
            </a:r>
          </a:p>
        </p:txBody>
      </p:sp>
      <p:sp>
        <p:nvSpPr>
          <p:cNvPr id="20" name="Text 13">
            <a:extLst>
              <a:ext uri="{FF2B5EF4-FFF2-40B4-BE49-F238E27FC236}">
                <a16:creationId xmlns:a16="http://schemas.microsoft.com/office/drawing/2014/main" id="{F99C894D-B2D4-D7A8-FE81-B36A9A5F7005}"/>
              </a:ext>
            </a:extLst>
          </p:cNvPr>
          <p:cNvSpPr/>
          <p:nvPr/>
        </p:nvSpPr>
        <p:spPr>
          <a:xfrm>
            <a:off x="8918553" y="5522975"/>
            <a:ext cx="21945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>
                <a:solidFill>
                  <a:srgbClr val="FFFFFF"/>
                </a:solidFill>
                <a:latin typeface="Yu Gothic"/>
              </a:rPr>
              <a:t>341万円</a:t>
            </a:r>
          </a:p>
        </p:txBody>
      </p:sp>
      <p:sp>
        <p:nvSpPr>
          <p:cNvPr id="21" name="Text 14">
            <a:extLst>
              <a:ext uri="{FF2B5EF4-FFF2-40B4-BE49-F238E27FC236}">
                <a16:creationId xmlns:a16="http://schemas.microsoft.com/office/drawing/2014/main" id="{6822547A-A00E-AF65-5BEF-F104CB1A0101}"/>
              </a:ext>
            </a:extLst>
          </p:cNvPr>
          <p:cNvSpPr/>
          <p:nvPr/>
        </p:nvSpPr>
        <p:spPr>
          <a:xfrm>
            <a:off x="8735672" y="2134966"/>
            <a:ext cx="1414167" cy="2242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Yu Gothic" pitchFamily="34" charset="0"/>
                <a:ea typeface="Meiryo" pitchFamily="34" charset="-122"/>
                <a:cs typeface="Meiryo" pitchFamily="34" charset="-120"/>
              </a:rPr>
              <a:t>1</a:t>
            </a:r>
            <a:r>
              <a:rPr lang="ja-JP" altLang="en-US" sz="1200" dirty="0">
                <a:solidFill>
                  <a:srgbClr val="FFFFFF"/>
                </a:solidFill>
                <a:latin typeface="Yu Gothic" pitchFamily="34" charset="0"/>
                <a:ea typeface="Meiryo" pitchFamily="34" charset="-122"/>
                <a:cs typeface="Meiryo" pitchFamily="34" charset="-120"/>
              </a:rPr>
              <a:t>店舗の予算は、約</a:t>
            </a:r>
            <a:endParaRPr lang="en-US" sz="1200" dirty="0"/>
          </a:p>
        </p:txBody>
      </p:sp>
      <p:sp>
        <p:nvSpPr>
          <p:cNvPr id="22" name="Text 14">
            <a:extLst>
              <a:ext uri="{FF2B5EF4-FFF2-40B4-BE49-F238E27FC236}">
                <a16:creationId xmlns:a16="http://schemas.microsoft.com/office/drawing/2014/main" id="{83FBED4F-A2ED-48F1-5090-F568203277B7}"/>
              </a:ext>
            </a:extLst>
          </p:cNvPr>
          <p:cNvSpPr/>
          <p:nvPr/>
        </p:nvSpPr>
        <p:spPr>
          <a:xfrm>
            <a:off x="8735672" y="2958689"/>
            <a:ext cx="2651760" cy="178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altLang="ja-JP" sz="1200" dirty="0">
                <a:solidFill>
                  <a:srgbClr val="FFFFFF"/>
                </a:solidFill>
                <a:latin typeface="Yu Gothic" pitchFamily="34" charset="0"/>
                <a:ea typeface="Meiryo" pitchFamily="34" charset="-122"/>
              </a:rPr>
              <a:t>6</a:t>
            </a:r>
            <a:r>
              <a:rPr lang="ja-JP" altLang="en-US" sz="1200" dirty="0">
                <a:solidFill>
                  <a:srgbClr val="FFFFFF"/>
                </a:solidFill>
                <a:latin typeface="Yu Gothic" pitchFamily="34" charset="0"/>
                <a:ea typeface="Meiryo" pitchFamily="34" charset="-122"/>
              </a:rPr>
              <a:t>店舗トータル予算（</a:t>
            </a:r>
            <a:r>
              <a:rPr lang="en-US" altLang="ja-JP" sz="1200" dirty="0">
                <a:solidFill>
                  <a:srgbClr val="FFFFFF"/>
                </a:solidFill>
                <a:latin typeface="Yu Gothic" pitchFamily="34" charset="0"/>
                <a:ea typeface="Meiryo" pitchFamily="34" charset="-122"/>
              </a:rPr>
              <a:t>60</a:t>
            </a:r>
            <a:r>
              <a:rPr lang="ja-JP" altLang="en-US" sz="1200" dirty="0">
                <a:solidFill>
                  <a:srgbClr val="FFFFFF"/>
                </a:solidFill>
                <a:latin typeface="Yu Gothic" pitchFamily="34" charset="0"/>
                <a:ea typeface="Meiryo" pitchFamily="34" charset="-122"/>
              </a:rPr>
              <a:t>万</a:t>
            </a:r>
            <a:r>
              <a:rPr lang="en-US" altLang="ja-JP" sz="1200" dirty="0">
                <a:solidFill>
                  <a:srgbClr val="FFFFFF"/>
                </a:solidFill>
                <a:latin typeface="Yu Gothic" pitchFamily="34" charset="0"/>
                <a:ea typeface="Meiryo" pitchFamily="34" charset="-122"/>
              </a:rPr>
              <a:t>×6</a:t>
            </a:r>
            <a:r>
              <a:rPr lang="ja-JP" altLang="en-US" sz="1200" dirty="0">
                <a:solidFill>
                  <a:srgbClr val="FFFFFF"/>
                </a:solidFill>
                <a:latin typeface="Yu Gothic" pitchFamily="34" charset="0"/>
                <a:ea typeface="Meiryo" pitchFamily="34" charset="-122"/>
              </a:rPr>
              <a:t>ヶ月分）</a:t>
            </a:r>
            <a:endParaRPr lang="en-US" sz="1200" dirty="0"/>
          </a:p>
        </p:txBody>
      </p:sp>
      <p:sp>
        <p:nvSpPr>
          <p:cNvPr id="23" name="Text 13">
            <a:extLst>
              <a:ext uri="{FF2B5EF4-FFF2-40B4-BE49-F238E27FC236}">
                <a16:creationId xmlns:a16="http://schemas.microsoft.com/office/drawing/2014/main" id="{40FA8806-AC53-4A9A-7065-90D91A977093}"/>
              </a:ext>
            </a:extLst>
          </p:cNvPr>
          <p:cNvSpPr/>
          <p:nvPr/>
        </p:nvSpPr>
        <p:spPr>
          <a:xfrm>
            <a:off x="8918553" y="2359257"/>
            <a:ext cx="21945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altLang="ja-JP" sz="2800" b="1" dirty="0">
                <a:solidFill>
                  <a:srgbClr val="FFFFFF"/>
                </a:solidFill>
                <a:latin typeface="Yu Gothic" pitchFamily="34" charset="0"/>
                <a:ea typeface="Meiryo" pitchFamily="34" charset="-122"/>
                <a:cs typeface="Meiryo" pitchFamily="34" charset="-120"/>
              </a:rPr>
              <a:t>10</a:t>
            </a:r>
            <a:r>
              <a:rPr lang="en-US" sz="2800" b="1" dirty="0">
                <a:solidFill>
                  <a:srgbClr val="FFFFFF"/>
                </a:solidFill>
                <a:latin typeface="Yu Gothic" pitchFamily="34" charset="0"/>
                <a:ea typeface="Meiryo" pitchFamily="34" charset="-122"/>
                <a:cs typeface="Meiryo" pitchFamily="34" charset="-120"/>
              </a:rPr>
              <a:t>万円/</a:t>
            </a:r>
            <a:r>
              <a:rPr lang="ja-JP" altLang="en-US" sz="2800" b="1" dirty="0">
                <a:solidFill>
                  <a:srgbClr val="FFFFFF"/>
                </a:solidFill>
                <a:latin typeface="Yu Gothic" pitchFamily="34" charset="0"/>
                <a:ea typeface="Meiryo" pitchFamily="34" charset="-122"/>
                <a:cs typeface="Meiryo" pitchFamily="34" charset="-120"/>
              </a:rPr>
              <a:t>月</a:t>
            </a:r>
            <a:endParaRPr lang="en-US" sz="2800" dirty="0"/>
          </a:p>
        </p:txBody>
      </p:sp>
      <p:sp>
        <p:nvSpPr>
          <p:cNvPr id="24" name="Text 13">
            <a:extLst>
              <a:ext uri="{FF2B5EF4-FFF2-40B4-BE49-F238E27FC236}">
                <a16:creationId xmlns:a16="http://schemas.microsoft.com/office/drawing/2014/main" id="{15D2D7B9-44C8-689F-DCAE-FEA6621D1E49}"/>
              </a:ext>
            </a:extLst>
          </p:cNvPr>
          <p:cNvSpPr/>
          <p:nvPr/>
        </p:nvSpPr>
        <p:spPr>
          <a:xfrm>
            <a:off x="8881977" y="3228883"/>
            <a:ext cx="21945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altLang="ja-JP" sz="2800" b="1" dirty="0">
                <a:solidFill>
                  <a:srgbClr val="FFFFFF"/>
                </a:solidFill>
                <a:latin typeface="Yu Gothic" pitchFamily="34" charset="0"/>
                <a:ea typeface="Meiryo" pitchFamily="34" charset="-122"/>
                <a:cs typeface="Meiryo" pitchFamily="34" charset="-120"/>
              </a:rPr>
              <a:t>420</a:t>
            </a:r>
            <a:r>
              <a:rPr lang="en-US" sz="2800" b="1" dirty="0">
                <a:solidFill>
                  <a:srgbClr val="FFFFFF"/>
                </a:solidFill>
                <a:latin typeface="Yu Gothic" pitchFamily="34" charset="0"/>
                <a:ea typeface="Meiryo" pitchFamily="34" charset="-122"/>
                <a:cs typeface="Meiryo" pitchFamily="34" charset="-120"/>
              </a:rPr>
              <a:t>万円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C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320040"/>
            <a:ext cx="11155680" cy="41148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2600" b="1">
                <a:solidFill>
                  <a:srgbClr val="143C78"/>
                </a:solidFill>
                <a:latin typeface="Yu Gothic"/>
              </a:rPr>
              <a:t>イベント結果① 4/24〜4/26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1207" y="804672"/>
            <a:ext cx="10972800" cy="3200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1400" b="0">
                <a:solidFill>
                  <a:srgbClr val="555F6E"/>
                </a:solidFill>
                <a:latin typeface="Yu Gothic"/>
              </a:rPr>
              <a:t>3日間合計：チェックイン222名 / 付与ポイント111,000P / 新規入会8名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40080" y="1417320"/>
          <a:ext cx="10332720" cy="251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371600"/>
                <a:gridCol w="3931920"/>
                <a:gridCol w="1828800"/>
                <a:gridCol w="1371600"/>
              </a:tblGrid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Yu Gothic"/>
                        </a:rPr>
                        <a:t>日程</a:t>
                      </a:r>
                    </a:p>
                  </a:txBody>
                  <a:tcPr anchor="ctr">
                    <a:solidFill>
                      <a:srgbClr val="174EA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Yu Gothic"/>
                        </a:rPr>
                        <a:t>人数</a:t>
                      </a:r>
                    </a:p>
                  </a:txBody>
                  <a:tcPr anchor="ctr">
                    <a:solidFill>
                      <a:srgbClr val="174EA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Yu Gothic"/>
                        </a:rPr>
                        <a:t>内訳</a:t>
                      </a:r>
                    </a:p>
                  </a:txBody>
                  <a:tcPr anchor="ctr">
                    <a:solidFill>
                      <a:srgbClr val="174EA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Yu Gothic"/>
                        </a:rPr>
                        <a:t>ポイント計</a:t>
                      </a:r>
                    </a:p>
                  </a:txBody>
                  <a:tcPr anchor="ctr">
                    <a:solidFill>
                      <a:srgbClr val="174EA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Yu Gothic"/>
                        </a:rPr>
                        <a:t>新規入会</a:t>
                      </a:r>
                    </a:p>
                  </a:txBody>
                  <a:tcPr anchor="ctr">
                    <a:solidFill>
                      <a:srgbClr val="174EA6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232D46"/>
                          </a:solidFill>
                          <a:latin typeface="Yu Gothic"/>
                        </a:rPr>
                        <a:t>4月24日（金）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232D46"/>
                          </a:solidFill>
                          <a:latin typeface="Yu Gothic"/>
                        </a:rPr>
                        <a:t>66名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232D46"/>
                          </a:solidFill>
                          <a:latin typeface="Yu Gothic"/>
                        </a:rPr>
                        <a:t>64名＋2名</a:t>
                      </a:r>
                    </a:p>
                    <a:p>
                      <a:pPr algn="l"/>
                      <a:r>
                        <a:rPr sz="1100" b="0">
                          <a:solidFill>
                            <a:srgbClr val="232D46"/>
                          </a:solidFill>
                          <a:latin typeface="Yu Gothic"/>
                        </a:rPr>
                        <a:t>※平塚1・川崎1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232D46"/>
                          </a:solidFill>
                          <a:latin typeface="Yu Gothic"/>
                        </a:rPr>
                        <a:t>33,000P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232D46"/>
                          </a:solidFill>
                          <a:latin typeface="Yu Gothic"/>
                        </a:rPr>
                        <a:t>2名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232D46"/>
                          </a:solidFill>
                          <a:latin typeface="Yu Gothic"/>
                        </a:rPr>
                        <a:t>4月25日（土）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232D46"/>
                          </a:solidFill>
                          <a:latin typeface="Yu Gothic"/>
                        </a:rPr>
                        <a:t>73名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232D46"/>
                          </a:solidFill>
                          <a:latin typeface="Yu Gothic"/>
                        </a:rPr>
                        <a:t>69名＋4名</a:t>
                      </a:r>
                    </a:p>
                    <a:p>
                      <a:pPr algn="l"/>
                      <a:r>
                        <a:rPr sz="1100" b="0">
                          <a:solidFill>
                            <a:srgbClr val="232D46"/>
                          </a:solidFill>
                          <a:latin typeface="Yu Gothic"/>
                        </a:rPr>
                        <a:t>※平塚1・川崎2・奈良1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232D46"/>
                          </a:solidFill>
                          <a:latin typeface="Yu Gothic"/>
                        </a:rPr>
                        <a:t>36,500P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232D46"/>
                          </a:solidFill>
                          <a:latin typeface="Yu Gothic"/>
                        </a:rPr>
                        <a:t>1名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232D46"/>
                          </a:solidFill>
                          <a:latin typeface="Yu Gothic"/>
                        </a:rPr>
                        <a:t>4月26日（日）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232D46"/>
                          </a:solidFill>
                          <a:latin typeface="Yu Gothic"/>
                        </a:rPr>
                        <a:t>83名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232D46"/>
                          </a:solidFill>
                          <a:latin typeface="Yu Gothic"/>
                        </a:rPr>
                        <a:t>79名＋4名</a:t>
                      </a:r>
                    </a:p>
                    <a:p>
                      <a:pPr algn="l"/>
                      <a:r>
                        <a:rPr sz="1100" b="0">
                          <a:solidFill>
                            <a:srgbClr val="232D46"/>
                          </a:solidFill>
                          <a:latin typeface="Yu Gothic"/>
                        </a:rPr>
                        <a:t>※平塚2・川崎2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232D46"/>
                          </a:solidFill>
                          <a:latin typeface="Yu Gothic"/>
                        </a:rPr>
                        <a:t>41,500P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232D46"/>
                          </a:solidFill>
                          <a:latin typeface="Yu Gothic"/>
                        </a:rPr>
                        <a:t>5名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232D46"/>
                          </a:solidFill>
                          <a:latin typeface="Yu Gothic"/>
                        </a:rPr>
                        <a:t>合計</a:t>
                      </a:r>
                    </a:p>
                  </a:txBody>
                  <a:tcPr anchor="ctr">
                    <a:solidFill>
                      <a:srgbClr val="EBF4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232D46"/>
                          </a:solidFill>
                          <a:latin typeface="Yu Gothic"/>
                        </a:rPr>
                        <a:t>222名</a:t>
                      </a:r>
                    </a:p>
                  </a:txBody>
                  <a:tcPr anchor="ctr">
                    <a:solidFill>
                      <a:srgbClr val="EBF4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00" b="1">
                          <a:solidFill>
                            <a:srgbClr val="232D46"/>
                          </a:solidFill>
                          <a:latin typeface="Yu Gothic"/>
                        </a:rPr>
                        <a:t>追加対象10名</a:t>
                      </a:r>
                    </a:p>
                  </a:txBody>
                  <a:tcPr anchor="ctr">
                    <a:solidFill>
                      <a:srgbClr val="EBF4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232D46"/>
                          </a:solidFill>
                          <a:latin typeface="Yu Gothic"/>
                        </a:rPr>
                        <a:t>111,000P</a:t>
                      </a:r>
                    </a:p>
                  </a:txBody>
                  <a:tcPr anchor="ctr">
                    <a:solidFill>
                      <a:srgbClr val="EBF4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232D46"/>
                          </a:solidFill>
                          <a:latin typeface="Yu Gothic"/>
                        </a:rPr>
                        <a:t>8名</a:t>
                      </a:r>
                    </a:p>
                  </a:txBody>
                  <a:tcPr anchor="ctr">
                    <a:solidFill>
                      <a:srgbClr val="EBF4FF"/>
                    </a:solidFill>
                  </a:tcPr>
                </a:tc>
              </a:tr>
            </a:tbl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731520" y="4343400"/>
            <a:ext cx="3246120" cy="960120"/>
          </a:xfrm>
          <a:prstGeom prst="roundRect">
            <a:avLst/>
          </a:prstGeom>
          <a:solidFill>
            <a:srgbClr val="FFFFFF"/>
          </a:solidFill>
          <a:ln>
            <a:solidFill>
              <a:srgbClr val="C8D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152400" rIns="152400" tIns="101600" bIns="101600"/>
          <a:lstStyle/>
          <a:p>
            <a:pPr algn="ctr"/>
            <a:r>
              <a:rPr sz="1100" b="1">
                <a:solidFill>
                  <a:srgbClr val="174EA6"/>
                </a:solidFill>
                <a:latin typeface="Yu Gothic"/>
              </a:rPr>
              <a:t>最多来店日</a:t>
            </a:r>
          </a:p>
          <a:p>
            <a:pPr>
              <a:spcBef>
                <a:spcPts val="400"/>
              </a:spcBef>
            </a:pPr>
            <a:r>
              <a:rPr sz="2400" b="1">
                <a:solidFill>
                  <a:srgbClr val="143C78"/>
                </a:solidFill>
                <a:latin typeface="Yu Gothic"/>
              </a:rPr>
              <a:t>4月26日（日）</a:t>
            </a:r>
          </a:p>
          <a:p>
            <a:pPr>
              <a:spcBef>
                <a:spcPts val="200"/>
              </a:spcBef>
            </a:pPr>
            <a:r>
              <a:rPr sz="1000" b="0">
                <a:solidFill>
                  <a:srgbClr val="555F6E"/>
                </a:solidFill>
                <a:latin typeface="Yu Gothic"/>
              </a:rPr>
              <a:t>83名 / 41,500P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480560" y="4343400"/>
            <a:ext cx="3246120" cy="960120"/>
          </a:xfrm>
          <a:prstGeom prst="roundRect">
            <a:avLst/>
          </a:prstGeom>
          <a:solidFill>
            <a:srgbClr val="FFFFFF"/>
          </a:solidFill>
          <a:ln>
            <a:solidFill>
              <a:srgbClr val="C8D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152400" rIns="152400" tIns="101600" bIns="101600"/>
          <a:lstStyle/>
          <a:p>
            <a:pPr algn="ctr"/>
            <a:r>
              <a:rPr sz="1100" b="1">
                <a:solidFill>
                  <a:srgbClr val="174EA6"/>
                </a:solidFill>
                <a:latin typeface="Yu Gothic"/>
              </a:rPr>
              <a:t>日平均</a:t>
            </a:r>
          </a:p>
          <a:p>
            <a:pPr>
              <a:spcBef>
                <a:spcPts val="400"/>
              </a:spcBef>
            </a:pPr>
            <a:r>
              <a:rPr sz="2400" b="1">
                <a:solidFill>
                  <a:srgbClr val="143C78"/>
                </a:solidFill>
                <a:latin typeface="Yu Gothic"/>
              </a:rPr>
              <a:t>74名/日</a:t>
            </a:r>
          </a:p>
          <a:p>
            <a:pPr>
              <a:spcBef>
                <a:spcPts val="200"/>
              </a:spcBef>
            </a:pPr>
            <a:r>
              <a:rPr sz="1000" b="0">
                <a:solidFill>
                  <a:srgbClr val="555F6E"/>
                </a:solidFill>
                <a:latin typeface="Yu Gothic"/>
              </a:rPr>
              <a:t>222名 ÷ 3日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229600" y="4343400"/>
            <a:ext cx="3246120" cy="960120"/>
          </a:xfrm>
          <a:prstGeom prst="roundRect">
            <a:avLst/>
          </a:prstGeom>
          <a:solidFill>
            <a:srgbClr val="FFFFFF"/>
          </a:solidFill>
          <a:ln>
            <a:solidFill>
              <a:srgbClr val="C8D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152400" rIns="152400" tIns="101600" bIns="101600"/>
          <a:lstStyle/>
          <a:p>
            <a:pPr algn="ctr"/>
            <a:r>
              <a:rPr sz="1100" b="1">
                <a:solidFill>
                  <a:srgbClr val="174EA6"/>
                </a:solidFill>
                <a:latin typeface="Yu Gothic"/>
              </a:rPr>
              <a:t>新規入会</a:t>
            </a:r>
          </a:p>
          <a:p>
            <a:pPr>
              <a:spcBef>
                <a:spcPts val="400"/>
              </a:spcBef>
            </a:pPr>
            <a:r>
              <a:rPr sz="2400" b="1">
                <a:solidFill>
                  <a:srgbClr val="143C78"/>
                </a:solidFill>
                <a:latin typeface="Yu Gothic"/>
              </a:rPr>
              <a:t>8名</a:t>
            </a:r>
          </a:p>
          <a:p>
            <a:pPr>
              <a:spcBef>
                <a:spcPts val="200"/>
              </a:spcBef>
            </a:pPr>
            <a:r>
              <a:rPr sz="1000" b="0">
                <a:solidFill>
                  <a:srgbClr val="555F6E"/>
                </a:solidFill>
                <a:latin typeface="Yu Gothic"/>
              </a:rPr>
              <a:t>3日間合計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5715000"/>
            <a:ext cx="10515600" cy="3200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1000" b="0">
                <a:solidFill>
                  <a:srgbClr val="555F6E"/>
                </a:solidFill>
                <a:latin typeface="Yu Gothic"/>
              </a:rPr>
              <a:t>※ポイント計は各日人数×500Pで算出。追加対象の括弧内は店舗別内訳。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509760" y="6446520"/>
            <a:ext cx="2286000" cy="22860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900" b="0">
                <a:solidFill>
                  <a:srgbClr val="505050"/>
                </a:solidFill>
                <a:latin typeface="Yu Gothic"/>
              </a:rPr>
              <a:t>CHARILOTO PLAZA 2026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C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320040"/>
            <a:ext cx="11155680" cy="41148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2600" b="1">
                <a:solidFill>
                  <a:srgbClr val="143C78"/>
                </a:solidFill>
                <a:latin typeface="Yu Gothic"/>
              </a:rPr>
              <a:t>イベント結果② 5/4〜5/6 / 平塚プラザ比較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1207" y="804672"/>
            <a:ext cx="10972800" cy="3200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1400" b="0">
                <a:solidFill>
                  <a:srgbClr val="555F6E"/>
                </a:solidFill>
                <a:latin typeface="Yu Gothic"/>
              </a:rPr>
              <a:t>付与人数730名 / 付与ポイント365,000P｜平塚プラザ G1日本選手権比較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40080" y="1325880"/>
          <a:ext cx="6675120" cy="2331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3040"/>
                <a:gridCol w="1280160"/>
                <a:gridCol w="2651760"/>
                <a:gridCol w="1280160"/>
              </a:tblGrid>
              <a:tr h="466344"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Yu Gothic"/>
                        </a:rPr>
                        <a:t>日程</a:t>
                      </a:r>
                    </a:p>
                  </a:txBody>
                  <a:tcPr anchor="ctr">
                    <a:solidFill>
                      <a:srgbClr val="174EA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Yu Gothic"/>
                        </a:rPr>
                        <a:t>付与人数</a:t>
                      </a:r>
                    </a:p>
                  </a:txBody>
                  <a:tcPr anchor="ctr">
                    <a:solidFill>
                      <a:srgbClr val="174EA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Yu Gothic"/>
                        </a:rPr>
                        <a:t>店舗別内訳</a:t>
                      </a:r>
                    </a:p>
                  </a:txBody>
                  <a:tcPr anchor="ctr">
                    <a:solidFill>
                      <a:srgbClr val="174EA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Yu Gothic"/>
                        </a:rPr>
                        <a:t>ポイント計</a:t>
                      </a:r>
                    </a:p>
                  </a:txBody>
                  <a:tcPr anchor="ctr">
                    <a:solidFill>
                      <a:srgbClr val="174EA6"/>
                    </a:solidFill>
                  </a:tcPr>
                </a:tc>
              </a:tr>
              <a:tr h="466344">
                <a:tc>
                  <a:txBody>
                    <a:bodyPr/>
                    <a:lstStyle/>
                    <a:p>
                      <a:pPr algn="ctr"/>
                      <a:r>
                        <a:rPr sz="1000" b="0">
                          <a:solidFill>
                            <a:srgbClr val="232D46"/>
                          </a:solidFill>
                          <a:latin typeface="Yu Gothic"/>
                        </a:rPr>
                        <a:t>5月4日（月）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0">
                          <a:solidFill>
                            <a:srgbClr val="232D46"/>
                          </a:solidFill>
                          <a:latin typeface="Yu Gothic"/>
                        </a:rPr>
                        <a:t>218名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232D46"/>
                          </a:solidFill>
                          <a:latin typeface="Yu Gothic"/>
                        </a:rPr>
                        <a:t>川崎14・松戸5・奈良1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0">
                          <a:solidFill>
                            <a:srgbClr val="232D46"/>
                          </a:solidFill>
                          <a:latin typeface="Yu Gothic"/>
                        </a:rPr>
                        <a:t>109,000P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466344">
                <a:tc>
                  <a:txBody>
                    <a:bodyPr/>
                    <a:lstStyle/>
                    <a:p>
                      <a:pPr algn="ctr"/>
                      <a:r>
                        <a:rPr sz="1000" b="0">
                          <a:solidFill>
                            <a:srgbClr val="232D46"/>
                          </a:solidFill>
                          <a:latin typeface="Yu Gothic"/>
                        </a:rPr>
                        <a:t>5月5日（火）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0">
                          <a:solidFill>
                            <a:srgbClr val="232D46"/>
                          </a:solidFill>
                          <a:latin typeface="Yu Gothic"/>
                        </a:rPr>
                        <a:t>236名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232D46"/>
                          </a:solidFill>
                          <a:latin typeface="Yu Gothic"/>
                        </a:rPr>
                        <a:t>川崎13・松戸10・奈良2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0">
                          <a:solidFill>
                            <a:srgbClr val="232D46"/>
                          </a:solidFill>
                          <a:latin typeface="Yu Gothic"/>
                        </a:rPr>
                        <a:t>118,000P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466344">
                <a:tc>
                  <a:txBody>
                    <a:bodyPr/>
                    <a:lstStyle/>
                    <a:p>
                      <a:pPr algn="ctr"/>
                      <a:r>
                        <a:rPr sz="1000" b="0">
                          <a:solidFill>
                            <a:srgbClr val="232D46"/>
                          </a:solidFill>
                          <a:latin typeface="Yu Gothic"/>
                        </a:rPr>
                        <a:t>5月6日（水）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0">
                          <a:solidFill>
                            <a:srgbClr val="232D46"/>
                          </a:solidFill>
                          <a:latin typeface="Yu Gothic"/>
                        </a:rPr>
                        <a:t>276名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232D46"/>
                          </a:solidFill>
                          <a:latin typeface="Yu Gothic"/>
                        </a:rPr>
                        <a:t>川崎10・松戸8・奈良2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0">
                          <a:solidFill>
                            <a:srgbClr val="232D46"/>
                          </a:solidFill>
                          <a:latin typeface="Yu Gothic"/>
                        </a:rPr>
                        <a:t>138,000P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466344"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232D46"/>
                          </a:solidFill>
                          <a:latin typeface="Yu Gothic"/>
                        </a:rPr>
                        <a:t>合計</a:t>
                      </a:r>
                    </a:p>
                  </a:txBody>
                  <a:tcPr anchor="ctr">
                    <a:solidFill>
                      <a:srgbClr val="EBF4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232D46"/>
                          </a:solidFill>
                          <a:latin typeface="Yu Gothic"/>
                        </a:rPr>
                        <a:t>730名</a:t>
                      </a:r>
                    </a:p>
                  </a:txBody>
                  <a:tcPr anchor="ctr">
                    <a:solidFill>
                      <a:srgbClr val="EBF4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1">
                          <a:solidFill>
                            <a:srgbClr val="232D46"/>
                          </a:solidFill>
                          <a:latin typeface="Yu Gothic"/>
                        </a:rPr>
                        <a:t>3日間合計</a:t>
                      </a:r>
                    </a:p>
                  </a:txBody>
                  <a:tcPr anchor="ctr">
                    <a:solidFill>
                      <a:srgbClr val="EBF4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232D46"/>
                          </a:solidFill>
                          <a:latin typeface="Yu Gothic"/>
                        </a:rPr>
                        <a:t>365,000P</a:t>
                      </a:r>
                    </a:p>
                  </a:txBody>
                  <a:tcPr anchor="ctr">
                    <a:solidFill>
                      <a:srgbClr val="EBF4FF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635240" y="1325880"/>
            <a:ext cx="3657600" cy="3200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1400" b="1">
                <a:solidFill>
                  <a:srgbClr val="143C78"/>
                </a:solidFill>
                <a:latin typeface="Yu Gothic"/>
              </a:rPr>
              <a:t>平塚プラザ 昨年G1日本選手権比較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7589520" y="1783080"/>
          <a:ext cx="3703320" cy="2148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1680"/>
                <a:gridCol w="1691640"/>
              </a:tblGrid>
              <a:tr h="358140"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Yu Gothic"/>
                        </a:rPr>
                        <a:t>項目</a:t>
                      </a:r>
                    </a:p>
                  </a:txBody>
                  <a:tcPr anchor="ctr">
                    <a:solidFill>
                      <a:srgbClr val="174EA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Yu Gothic"/>
                        </a:rPr>
                        <a:t>実績</a:t>
                      </a:r>
                    </a:p>
                  </a:txBody>
                  <a:tcPr anchor="ctr">
                    <a:solidFill>
                      <a:srgbClr val="174EA6"/>
                    </a:solidFill>
                  </a:tcPr>
                </a:tc>
              </a:tr>
              <a:tr h="358140">
                <a:tc>
                  <a:txBody>
                    <a:bodyPr/>
                    <a:lstStyle/>
                    <a:p>
                      <a:pPr algn="ctr"/>
                      <a:r>
                        <a:rPr sz="1000" b="0">
                          <a:solidFill>
                            <a:srgbClr val="232D46"/>
                          </a:solidFill>
                          <a:latin typeface="Yu Gothic"/>
                        </a:rPr>
                        <a:t>売上（2026年）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0">
                          <a:solidFill>
                            <a:srgbClr val="232D46"/>
                          </a:solidFill>
                          <a:latin typeface="Yu Gothic"/>
                        </a:rPr>
                        <a:t>19,014,700円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358140">
                <a:tc>
                  <a:txBody>
                    <a:bodyPr/>
                    <a:lstStyle/>
                    <a:p>
                      <a:pPr algn="ctr"/>
                      <a:r>
                        <a:rPr sz="1000" b="0">
                          <a:solidFill>
                            <a:srgbClr val="232D46"/>
                          </a:solidFill>
                          <a:latin typeface="Yu Gothic"/>
                        </a:rPr>
                        <a:t>予算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0">
                          <a:solidFill>
                            <a:srgbClr val="232D46"/>
                          </a:solidFill>
                          <a:latin typeface="Yu Gothic"/>
                        </a:rPr>
                        <a:t>15,897,100円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358140">
                <a:tc>
                  <a:txBody>
                    <a:bodyPr/>
                    <a:lstStyle/>
                    <a:p>
                      <a:pPr algn="ctr"/>
                      <a:r>
                        <a:rPr sz="1000" b="0">
                          <a:solidFill>
                            <a:srgbClr val="232D46"/>
                          </a:solidFill>
                          <a:latin typeface="Yu Gothic"/>
                        </a:rPr>
                        <a:t>予算達成率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0">
                          <a:solidFill>
                            <a:srgbClr val="232D46"/>
                          </a:solidFill>
                          <a:latin typeface="Yu Gothic"/>
                        </a:rPr>
                        <a:t>120%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358140">
                <a:tc>
                  <a:txBody>
                    <a:bodyPr/>
                    <a:lstStyle/>
                    <a:p>
                      <a:pPr algn="ctr"/>
                      <a:r>
                        <a:rPr sz="1000" b="0">
                          <a:solidFill>
                            <a:srgbClr val="232D46"/>
                          </a:solidFill>
                          <a:latin typeface="Yu Gothic"/>
                        </a:rPr>
                        <a:t>昨年売上（2025年）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0">
                          <a:solidFill>
                            <a:srgbClr val="232D46"/>
                          </a:solidFill>
                          <a:latin typeface="Yu Gothic"/>
                        </a:rPr>
                        <a:t>20,147,200円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358140">
                <a:tc>
                  <a:txBody>
                    <a:bodyPr/>
                    <a:lstStyle/>
                    <a:p>
                      <a:pPr algn="ctr"/>
                      <a:r>
                        <a:rPr sz="1000" b="0">
                          <a:solidFill>
                            <a:srgbClr val="232D46"/>
                          </a:solidFill>
                          <a:latin typeface="Yu Gothic"/>
                        </a:rPr>
                        <a:t>昨対比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0">
                          <a:solidFill>
                            <a:srgbClr val="232D46"/>
                          </a:solidFill>
                          <a:latin typeface="Yu Gothic"/>
                        </a:rPr>
                        <a:t>94%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Rounded Rectangle 7"/>
          <p:cNvSpPr/>
          <p:nvPr/>
        </p:nvSpPr>
        <p:spPr>
          <a:xfrm>
            <a:off x="777240" y="4251960"/>
            <a:ext cx="3246120" cy="960120"/>
          </a:xfrm>
          <a:prstGeom prst="roundRect">
            <a:avLst/>
          </a:prstGeom>
          <a:solidFill>
            <a:srgbClr val="FFFFFF"/>
          </a:solidFill>
          <a:ln>
            <a:solidFill>
              <a:srgbClr val="C8D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152400" rIns="152400" tIns="101600" bIns="101600"/>
          <a:lstStyle/>
          <a:p>
            <a:pPr algn="ctr"/>
            <a:r>
              <a:rPr sz="1100" b="1">
                <a:solidFill>
                  <a:srgbClr val="174EA6"/>
                </a:solidFill>
                <a:latin typeface="Yu Gothic"/>
              </a:rPr>
              <a:t>3日間付与人数</a:t>
            </a:r>
          </a:p>
          <a:p>
            <a:pPr>
              <a:spcBef>
                <a:spcPts val="400"/>
              </a:spcBef>
            </a:pPr>
            <a:r>
              <a:rPr sz="2400" b="1">
                <a:solidFill>
                  <a:srgbClr val="143C78"/>
                </a:solidFill>
                <a:latin typeface="Yu Gothic"/>
              </a:rPr>
              <a:t>730名</a:t>
            </a:r>
          </a:p>
          <a:p>
            <a:pPr>
              <a:spcBef>
                <a:spcPts val="200"/>
              </a:spcBef>
            </a:pPr>
            <a:r>
              <a:rPr sz="1000" b="0">
                <a:solidFill>
                  <a:srgbClr val="555F6E"/>
                </a:solidFill>
                <a:latin typeface="Yu Gothic"/>
              </a:rPr>
              <a:t>前回222名比：+508名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343400" y="4251960"/>
            <a:ext cx="3246120" cy="960120"/>
          </a:xfrm>
          <a:prstGeom prst="roundRect">
            <a:avLst/>
          </a:prstGeom>
          <a:solidFill>
            <a:srgbClr val="FFFFFF"/>
          </a:solidFill>
          <a:ln>
            <a:solidFill>
              <a:srgbClr val="C8D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152400" rIns="152400" tIns="101600" bIns="101600"/>
          <a:lstStyle/>
          <a:p>
            <a:pPr algn="ctr"/>
            <a:r>
              <a:rPr sz="1100" b="1">
                <a:solidFill>
                  <a:srgbClr val="174EA6"/>
                </a:solidFill>
                <a:latin typeface="Yu Gothic"/>
              </a:rPr>
              <a:t>付与ポイント</a:t>
            </a:r>
          </a:p>
          <a:p>
            <a:pPr>
              <a:spcBef>
                <a:spcPts val="400"/>
              </a:spcBef>
            </a:pPr>
            <a:r>
              <a:rPr sz="2400" b="1">
                <a:solidFill>
                  <a:srgbClr val="143C78"/>
                </a:solidFill>
                <a:latin typeface="Yu Gothic"/>
              </a:rPr>
              <a:t>365,000P</a:t>
            </a:r>
          </a:p>
          <a:p>
            <a:pPr>
              <a:spcBef>
                <a:spcPts val="200"/>
              </a:spcBef>
            </a:pPr>
            <a:r>
              <a:rPr sz="1000" b="0">
                <a:solidFill>
                  <a:srgbClr val="555F6E"/>
                </a:solidFill>
                <a:latin typeface="Yu Gothic"/>
              </a:rPr>
              <a:t>500P×730名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909560" y="4251960"/>
            <a:ext cx="3246120" cy="960120"/>
          </a:xfrm>
          <a:prstGeom prst="roundRect">
            <a:avLst/>
          </a:prstGeom>
          <a:solidFill>
            <a:srgbClr val="FFFFFF"/>
          </a:solidFill>
          <a:ln>
            <a:solidFill>
              <a:srgbClr val="C8D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152400" rIns="152400" tIns="101600" bIns="101600"/>
          <a:lstStyle/>
          <a:p>
            <a:pPr algn="ctr"/>
            <a:r>
              <a:rPr sz="1100" b="1">
                <a:solidFill>
                  <a:srgbClr val="174EA6"/>
                </a:solidFill>
                <a:latin typeface="Yu Gothic"/>
              </a:rPr>
              <a:t>予算達成率</a:t>
            </a:r>
          </a:p>
          <a:p>
            <a:pPr>
              <a:spcBef>
                <a:spcPts val="400"/>
              </a:spcBef>
            </a:pPr>
            <a:r>
              <a:rPr sz="2400" b="1">
                <a:solidFill>
                  <a:srgbClr val="143C78"/>
                </a:solidFill>
                <a:latin typeface="Yu Gothic"/>
              </a:rPr>
              <a:t>120%</a:t>
            </a:r>
          </a:p>
          <a:p>
            <a:pPr>
              <a:spcBef>
                <a:spcPts val="200"/>
              </a:spcBef>
            </a:pPr>
            <a:r>
              <a:rPr sz="1000" b="0">
                <a:solidFill>
                  <a:srgbClr val="555F6E"/>
                </a:solidFill>
                <a:latin typeface="Yu Gothic"/>
              </a:rPr>
              <a:t>売上19,014,700円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800" y="5715000"/>
            <a:ext cx="10698480" cy="3200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1000" b="0">
                <a:solidFill>
                  <a:srgbClr val="555F6E"/>
                </a:solidFill>
                <a:latin typeface="Yu Gothic"/>
              </a:rPr>
              <a:t>※付与ポイントは各日人数×500Pで算出。平塚プラザ比較はご提供数値を反映。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509760" y="6446520"/>
            <a:ext cx="2286000" cy="22860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900" b="0">
                <a:solidFill>
                  <a:srgbClr val="505050"/>
                </a:solidFill>
                <a:latin typeface="Yu Gothic"/>
              </a:rPr>
              <a:t>CHARILOTO PLAZA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F3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D8A300"/>
          </a:solidFill>
          <a:ln w="12700">
            <a:solidFill>
              <a:srgbClr val="D8A30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" name="Text 1"/>
          <p:cNvSpPr/>
          <p:nvPr/>
        </p:nvSpPr>
        <p:spPr>
          <a:xfrm>
            <a:off x="640080" y="256032"/>
            <a:ext cx="43891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8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施策概要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640079" y="704088"/>
            <a:ext cx="7219031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 err="1">
                <a:latin typeface="Meiryo" pitchFamily="34" charset="0"/>
                <a:ea typeface="Meiryo" pitchFamily="34" charset="-122"/>
                <a:cs typeface="Meiryo" pitchFamily="34" charset="-120"/>
              </a:rPr>
              <a:t>実施条件と運用前提</a:t>
            </a:r>
            <a:r>
              <a:rPr lang="ja-JP" altLang="en-US" sz="1300" dirty="0">
                <a:latin typeface="Meiryo" pitchFamily="34" charset="0"/>
                <a:ea typeface="Meiryo" pitchFamily="34" charset="-122"/>
                <a:cs typeface="Meiryo" pitchFamily="34" charset="-120"/>
              </a:rPr>
              <a:t>（</a:t>
            </a:r>
            <a:r>
              <a:rPr lang="en-US" altLang="ja-JP" sz="1300" dirty="0">
                <a:latin typeface="Meiryo" pitchFamily="34" charset="0"/>
                <a:ea typeface="Meiryo" pitchFamily="34" charset="-122"/>
                <a:cs typeface="Meiryo" pitchFamily="34" charset="-120"/>
              </a:rPr>
              <a:t>9</a:t>
            </a:r>
            <a:r>
              <a:rPr lang="ja-JP" altLang="en-US" sz="1300" dirty="0">
                <a:latin typeface="Meiryo" pitchFamily="34" charset="0"/>
                <a:ea typeface="Meiryo" pitchFamily="34" charset="-122"/>
                <a:cs typeface="Meiryo" pitchFamily="34" charset="-120"/>
              </a:rPr>
              <a:t>月までの</a:t>
            </a:r>
            <a:r>
              <a:rPr lang="en-US" altLang="ja-JP" sz="1300" dirty="0">
                <a:latin typeface="Meiryo" pitchFamily="34" charset="0"/>
                <a:ea typeface="Meiryo" pitchFamily="34" charset="-122"/>
                <a:cs typeface="Meiryo" pitchFamily="34" charset="-120"/>
              </a:rPr>
              <a:t>F1</a:t>
            </a:r>
            <a:r>
              <a:rPr lang="ja-JP" altLang="en-US" sz="1300" dirty="0">
                <a:latin typeface="Meiryo" pitchFamily="34" charset="0"/>
                <a:ea typeface="Meiryo" pitchFamily="34" charset="-122"/>
                <a:cs typeface="Meiryo" pitchFamily="34" charset="-120"/>
              </a:rPr>
              <a:t>）（</a:t>
            </a:r>
            <a:r>
              <a:rPr lang="en-US" altLang="ja-JP" sz="1300" dirty="0">
                <a:latin typeface="Meiryo" pitchFamily="34" charset="0"/>
                <a:ea typeface="Meiryo" pitchFamily="34" charset="-122"/>
                <a:cs typeface="Meiryo" pitchFamily="34" charset="-120"/>
              </a:rPr>
              <a:t>10</a:t>
            </a:r>
            <a:r>
              <a:rPr lang="ja-JP" altLang="en-US" sz="1300" dirty="0">
                <a:latin typeface="Meiryo" pitchFamily="34" charset="0"/>
                <a:ea typeface="Meiryo" pitchFamily="34" charset="-122"/>
                <a:cs typeface="Meiryo" pitchFamily="34" charset="-120"/>
              </a:rPr>
              <a:t>月以降の</a:t>
            </a:r>
            <a:r>
              <a:rPr lang="en-US" altLang="ja-JP" sz="1300" dirty="0">
                <a:latin typeface="Meiryo" pitchFamily="34" charset="0"/>
                <a:ea typeface="Meiryo" pitchFamily="34" charset="-122"/>
                <a:cs typeface="Meiryo" pitchFamily="34" charset="-120"/>
              </a:rPr>
              <a:t>F1</a:t>
            </a:r>
            <a:r>
              <a:rPr lang="ja-JP" altLang="en-US" sz="1300" dirty="0">
                <a:latin typeface="Meiryo" pitchFamily="34" charset="0"/>
                <a:ea typeface="Meiryo" pitchFamily="34" charset="-122"/>
                <a:cs typeface="Meiryo" pitchFamily="34" charset="-120"/>
              </a:rPr>
              <a:t>は未確定の為、反映無し</a:t>
            </a:r>
            <a:r>
              <a:rPr lang="en-US" altLang="ja-JP" sz="1300" dirty="0">
                <a:latin typeface="Meiryo" pitchFamily="34" charset="0"/>
                <a:ea typeface="Meiryo" pitchFamily="34" charset="-122"/>
                <a:cs typeface="Meiryo" pitchFamily="34" charset="-120"/>
              </a:rPr>
              <a:t>※G</a:t>
            </a:r>
            <a:r>
              <a:rPr lang="ja-JP" altLang="en-US" sz="1300" dirty="0">
                <a:latin typeface="Meiryo" pitchFamily="34" charset="0"/>
                <a:ea typeface="Meiryo" pitchFamily="34" charset="-122"/>
                <a:cs typeface="Meiryo" pitchFamily="34" charset="-120"/>
              </a:rPr>
              <a:t>のみ）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640080" y="1234440"/>
            <a:ext cx="502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8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目的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40080" y="1527048"/>
            <a:ext cx="822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8FA0B9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実施目的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40080" y="1783080"/>
            <a:ext cx="443484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ja-JP" altLang="en-US" sz="1600" dirty="0">
                <a:solidFill>
                  <a:srgbClr val="0F18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</a:t>
            </a:r>
            <a:r>
              <a:rPr lang="en-US" sz="1600" dirty="0" err="1">
                <a:solidFill>
                  <a:srgbClr val="0F18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チャリロトプラザへの来店動機</a:t>
            </a:r>
            <a:endParaRPr lang="en-US" sz="1600" dirty="0"/>
          </a:p>
          <a:p>
            <a:pPr marL="0" indent="0">
              <a:buNone/>
            </a:pPr>
            <a:r>
              <a:rPr lang="ja-JP" altLang="en-US" sz="1600" dirty="0">
                <a:solidFill>
                  <a:srgbClr val="0F18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</a:t>
            </a:r>
            <a:r>
              <a:rPr lang="en-US" sz="1600" dirty="0" err="1">
                <a:solidFill>
                  <a:srgbClr val="0F18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プラザ会員の来店頻度と継続利用を高める</a:t>
            </a:r>
            <a:endParaRPr lang="en-US" sz="1600" dirty="0"/>
          </a:p>
          <a:p>
            <a:pPr marL="0" indent="0">
              <a:buNone/>
            </a:pPr>
            <a:r>
              <a:rPr lang="ja-JP" altLang="en-US" sz="1600" dirty="0">
                <a:solidFill>
                  <a:srgbClr val="0F18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</a:t>
            </a:r>
            <a:r>
              <a:rPr lang="en-US" sz="1600" dirty="0" err="1">
                <a:solidFill>
                  <a:srgbClr val="0F18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対象開催日に合わせて会員接点を増やす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080760" y="1234440"/>
            <a:ext cx="502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8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条件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6080760" y="1527048"/>
            <a:ext cx="822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8FA0B9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参加条件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6080760" y="1783080"/>
            <a:ext cx="470916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sz="1400">
                <a:latin typeface="Yu Gothic"/>
              </a:rPr>
              <a:t>・対象会員：直営6店舗会員（いわき・松戸・川崎・平塚・奈良・熊本）</a:t>
            </a:r>
          </a:p>
          <a:p>
            <a:r>
              <a:rPr sz="1400">
                <a:latin typeface="Yu Gothic"/>
              </a:rPr>
              <a:t>・イベント対象日に、対象プラザへ来店</a:t>
            </a:r>
          </a:p>
          <a:p>
            <a:r>
              <a:rPr sz="1400">
                <a:latin typeface="Yu Gothic"/>
              </a:rPr>
              <a:t>・店舗で会員カード提示によりチェックイン受付完了</a:t>
            </a:r>
          </a:p>
          <a:p>
            <a:r>
              <a:rPr sz="1400">
                <a:latin typeface="Yu Gothic"/>
              </a:rPr>
              <a:t>・300ポイントを翌日付与</a:t>
            </a:r>
          </a:p>
        </p:txBody>
      </p:sp>
      <p:sp>
        <p:nvSpPr>
          <p:cNvPr id="11" name="Text 9"/>
          <p:cNvSpPr/>
          <p:nvPr/>
        </p:nvSpPr>
        <p:spPr>
          <a:xfrm>
            <a:off x="640080" y="3154680"/>
            <a:ext cx="1234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0F18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運用の基準</a:t>
            </a:r>
            <a:endParaRPr lang="en-US" sz="1900" dirty="0"/>
          </a:p>
        </p:txBody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40080" y="3611880"/>
          <a:ext cx="10332720" cy="1499616"/>
        </p:xfrm>
        <a:graphic>
          <a:graphicData uri="http://schemas.openxmlformats.org/drawingml/2006/table">
            <a:tbl>
              <a:tblPr/>
              <a:tblGrid>
                <a:gridCol w="1554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78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9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F18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対象開催</a:t>
                      </a:r>
                      <a:endParaRPr lang="en-US" sz="15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F18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松戸 / 川崎 / 平塚 / いわき平 / 奈良 / 熊本</a:t>
                      </a:r>
                      <a:endParaRPr lang="en-US" sz="15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F18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対象区分</a:t>
                      </a:r>
                      <a:endParaRPr lang="en-US" sz="15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F18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F1 / G3 / G1 / GP</a:t>
                      </a:r>
                      <a:endParaRPr lang="en-US" sz="15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F18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対象外</a:t>
                      </a:r>
                      <a:endParaRPr lang="en-US" sz="15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F18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F2 / 場外発売のみ</a:t>
                      </a:r>
                      <a:endParaRPr lang="en-US" sz="15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F18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運用メモ</a:t>
                      </a:r>
                      <a:endParaRPr lang="en-US" sz="15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t>松山G1 8/11-16 は6店舗共通施策として実行。</a:t>
                      </a: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5" name="Text 12"/>
          <p:cNvSpPr/>
          <p:nvPr/>
        </p:nvSpPr>
        <p:spPr>
          <a:xfrm>
            <a:off x="10789920" y="6419088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FA0B9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CHARILOTO PLAZA 2026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3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109728"/>
          </a:xfrm>
          <a:prstGeom prst="rect">
            <a:avLst/>
          </a:prstGeom>
          <a:solidFill>
            <a:srgbClr val="D8A300"/>
          </a:solidFill>
          <a:ln>
            <a:solidFill>
              <a:srgbClr val="D8A3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640080" y="237744"/>
            <a:ext cx="3474720" cy="41148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0F1830"/>
                </a:solidFill>
                <a:latin typeface="Meiryo"/>
              </a:rPr>
              <a:t>運営方法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658368"/>
            <a:ext cx="5943600" cy="2286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>
                <a:solidFill>
                  <a:srgbClr val="8FA0B9"/>
                </a:solidFill>
                <a:latin typeface="Meiryo"/>
              </a:rPr>
              <a:t>当日受付から翌日付与までの運用フロー</a:t>
            </a:r>
          </a:p>
        </p:txBody>
      </p:sp>
      <p:sp>
        <p:nvSpPr>
          <p:cNvPr id="5" name="Rectangle 4"/>
          <p:cNvSpPr/>
          <p:nvPr/>
        </p:nvSpPr>
        <p:spPr>
          <a:xfrm>
            <a:off x="658368" y="1261872"/>
            <a:ext cx="2011680" cy="31089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100" b="1">
                <a:solidFill>
                  <a:srgbClr val="0F1830"/>
                </a:solidFill>
                <a:latin typeface="Meiryo"/>
              </a:rPr>
              <a:t>当日受付</a:t>
            </a:r>
          </a:p>
        </p:txBody>
      </p:sp>
      <p:sp>
        <p:nvSpPr>
          <p:cNvPr id="6" name="Rectangle 5"/>
          <p:cNvSpPr/>
          <p:nvPr/>
        </p:nvSpPr>
        <p:spPr>
          <a:xfrm>
            <a:off x="6199632" y="1261872"/>
            <a:ext cx="2011680" cy="31089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100" b="1">
                <a:solidFill>
                  <a:srgbClr val="0F1830"/>
                </a:solidFill>
                <a:latin typeface="Meiryo"/>
              </a:rPr>
              <a:t>翌日対応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58368" y="1682496"/>
            <a:ext cx="5065776" cy="279806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4DAE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ounded Rectangle 7"/>
          <p:cNvSpPr/>
          <p:nvPr/>
        </p:nvSpPr>
        <p:spPr>
          <a:xfrm>
            <a:off x="6199632" y="1682496"/>
            <a:ext cx="5330952" cy="279806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4DAE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Oval 8"/>
          <p:cNvSpPr/>
          <p:nvPr/>
        </p:nvSpPr>
        <p:spPr>
          <a:xfrm>
            <a:off x="896112" y="2020824"/>
            <a:ext cx="310896" cy="310896"/>
          </a:xfrm>
          <a:prstGeom prst="ellipse">
            <a:avLst/>
          </a:prstGeom>
          <a:solidFill>
            <a:srgbClr val="D8A300"/>
          </a:solidFill>
          <a:ln>
            <a:solidFill>
              <a:srgbClr val="D8A3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0F1830"/>
                </a:solidFill>
                <a:latin typeface="Meiryo"/>
              </a:rPr>
              <a:t>1</a:t>
            </a:r>
          </a:p>
        </p:txBody>
      </p:sp>
      <p:sp>
        <p:nvSpPr>
          <p:cNvPr id="10" name="Rectangle 9"/>
          <p:cNvSpPr/>
          <p:nvPr/>
        </p:nvSpPr>
        <p:spPr>
          <a:xfrm>
            <a:off x="1335024" y="1993392"/>
            <a:ext cx="4023360" cy="42062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700" b="0">
                <a:solidFill>
                  <a:srgbClr val="0F1830"/>
                </a:solidFill>
                <a:latin typeface="Meiryo"/>
              </a:rPr>
              <a:t>会員カードをスタッフに提示</a:t>
            </a:r>
          </a:p>
        </p:txBody>
      </p:sp>
      <p:sp>
        <p:nvSpPr>
          <p:cNvPr id="11" name="Oval 10"/>
          <p:cNvSpPr/>
          <p:nvPr/>
        </p:nvSpPr>
        <p:spPr>
          <a:xfrm>
            <a:off x="896112" y="2816351"/>
            <a:ext cx="310896" cy="310896"/>
          </a:xfrm>
          <a:prstGeom prst="ellipse">
            <a:avLst/>
          </a:prstGeom>
          <a:solidFill>
            <a:srgbClr val="D8A300"/>
          </a:solidFill>
          <a:ln>
            <a:solidFill>
              <a:srgbClr val="D8A3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0F1830"/>
                </a:solidFill>
                <a:latin typeface="Meiryo"/>
              </a:rPr>
              <a:t>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335024" y="2788920"/>
            <a:ext cx="4023360" cy="42062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700" b="0">
                <a:solidFill>
                  <a:srgbClr val="0F1830"/>
                </a:solidFill>
                <a:latin typeface="Meiryo"/>
              </a:rPr>
              <a:t>スタッフがカード番号・氏名を控える</a:t>
            </a:r>
          </a:p>
        </p:txBody>
      </p:sp>
      <p:sp>
        <p:nvSpPr>
          <p:cNvPr id="13" name="Oval 12"/>
          <p:cNvSpPr/>
          <p:nvPr/>
        </p:nvSpPr>
        <p:spPr>
          <a:xfrm>
            <a:off x="896112" y="3611879"/>
            <a:ext cx="310896" cy="310896"/>
          </a:xfrm>
          <a:prstGeom prst="ellipse">
            <a:avLst/>
          </a:prstGeom>
          <a:solidFill>
            <a:srgbClr val="D8A300"/>
          </a:solidFill>
          <a:ln>
            <a:solidFill>
              <a:srgbClr val="D8A3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0F1830"/>
                </a:solidFill>
                <a:latin typeface="Meiryo"/>
              </a:rPr>
              <a:t>3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35024" y="3584448"/>
            <a:ext cx="4023360" cy="42062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700" b="0">
                <a:solidFill>
                  <a:srgbClr val="0F1830"/>
                </a:solidFill>
                <a:latin typeface="Meiryo"/>
              </a:rPr>
              <a:t>ダブりがないかチェック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68680" y="2615184"/>
            <a:ext cx="4645152" cy="18288"/>
          </a:xfrm>
          <a:prstGeom prst="rect">
            <a:avLst/>
          </a:prstGeom>
          <a:solidFill>
            <a:srgbClr val="DEE4EC"/>
          </a:solidFill>
          <a:ln>
            <a:solidFill>
              <a:srgbClr val="DEE4E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868680" y="3410712"/>
            <a:ext cx="4645152" cy="18288"/>
          </a:xfrm>
          <a:prstGeom prst="rect">
            <a:avLst/>
          </a:prstGeom>
          <a:solidFill>
            <a:srgbClr val="DEE4EC"/>
          </a:solidFill>
          <a:ln>
            <a:solidFill>
              <a:srgbClr val="DEE4E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Oval 16"/>
          <p:cNvSpPr/>
          <p:nvPr/>
        </p:nvSpPr>
        <p:spPr>
          <a:xfrm>
            <a:off x="6437376" y="2020824"/>
            <a:ext cx="310896" cy="310896"/>
          </a:xfrm>
          <a:prstGeom prst="ellipse">
            <a:avLst/>
          </a:prstGeom>
          <a:solidFill>
            <a:srgbClr val="D8A300"/>
          </a:solidFill>
          <a:ln>
            <a:solidFill>
              <a:srgbClr val="D8A3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0F1830"/>
                </a:solidFill>
                <a:latin typeface="Meiryo"/>
              </a:rPr>
              <a:t>4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76288" y="1993392"/>
            <a:ext cx="4069080" cy="42062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700" b="0">
                <a:solidFill>
                  <a:srgbClr val="0F1830"/>
                </a:solidFill>
                <a:latin typeface="Meiryo"/>
              </a:rPr>
              <a:t>翌日に店舗にてポイント付与対応</a:t>
            </a:r>
          </a:p>
        </p:txBody>
      </p:sp>
      <p:sp>
        <p:nvSpPr>
          <p:cNvPr id="19" name="Oval 18"/>
          <p:cNvSpPr/>
          <p:nvPr/>
        </p:nvSpPr>
        <p:spPr>
          <a:xfrm>
            <a:off x="6437376" y="3054096"/>
            <a:ext cx="310896" cy="310896"/>
          </a:xfrm>
          <a:prstGeom prst="ellipse">
            <a:avLst/>
          </a:prstGeom>
          <a:solidFill>
            <a:srgbClr val="D8A300"/>
          </a:solidFill>
          <a:ln>
            <a:solidFill>
              <a:srgbClr val="D8A3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>
                <a:solidFill>
                  <a:srgbClr val="0F1830"/>
                </a:solidFill>
                <a:latin typeface="Meiryo"/>
              </a:rPr>
              <a:t>5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76288" y="3026664"/>
            <a:ext cx="4069080" cy="42062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700" b="0">
                <a:solidFill>
                  <a:srgbClr val="0F1830"/>
                </a:solidFill>
                <a:latin typeface="Meiryo"/>
              </a:rPr>
              <a:t>スタッフダブルチェック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409944" y="2852928"/>
            <a:ext cx="4663440" cy="18288"/>
          </a:xfrm>
          <a:prstGeom prst="rect">
            <a:avLst/>
          </a:prstGeom>
          <a:solidFill>
            <a:srgbClr val="DEE4EC"/>
          </a:solidFill>
          <a:ln>
            <a:solidFill>
              <a:srgbClr val="DEE4E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ounded Rectangle 21"/>
          <p:cNvSpPr/>
          <p:nvPr/>
        </p:nvSpPr>
        <p:spPr>
          <a:xfrm>
            <a:off x="658368" y="4864608"/>
            <a:ext cx="10241280" cy="877824"/>
          </a:xfrm>
          <a:prstGeom prst="roundRect">
            <a:avLst/>
          </a:prstGeom>
          <a:solidFill>
            <a:srgbClr val="F9F1E7"/>
          </a:solidFill>
          <a:ln w="12700">
            <a:solidFill>
              <a:srgbClr val="E9C08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256032" tIns="146304" rIns="182880" bIns="73152" rtlCol="0" anchor="ctr"/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500" b="0" dirty="0" err="1">
                <a:solidFill>
                  <a:srgbClr val="B14D1F"/>
                </a:solidFill>
                <a:latin typeface="Meiryo"/>
              </a:rPr>
              <a:t>会員カード提示・受付記録・重複チェック・翌日付与・スタッフダブルチェック</a:t>
            </a:r>
            <a:endParaRPr sz="1500" b="0" dirty="0">
              <a:solidFill>
                <a:srgbClr val="B14D1F"/>
              </a:solidFill>
              <a:latin typeface="Meiryo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789920" y="6419088"/>
            <a:ext cx="1097280" cy="1828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900" b="0">
                <a:solidFill>
                  <a:srgbClr val="8FA0B9"/>
                </a:solidFill>
                <a:latin typeface="Meiryo"/>
              </a:rPr>
              <a:t>CHARILOTO PLAZA 2026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F3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D8A300"/>
          </a:solidFill>
          <a:ln w="12700">
            <a:solidFill>
              <a:srgbClr val="D8A30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" name="Text 1"/>
          <p:cNvSpPr/>
          <p:nvPr/>
        </p:nvSpPr>
        <p:spPr>
          <a:xfrm>
            <a:off x="640080" y="256032"/>
            <a:ext cx="43891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8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対象開催一覧 ①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640080" y="704088"/>
            <a:ext cx="51206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FA0B9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4月〜5月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640080" y="978408"/>
            <a:ext cx="5303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FA0B9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対象は6場開催のうち F1 / G3 / G1 / GP のみ。F2 は除外。</a:t>
            </a:r>
            <a:endParaRPr lang="en-US" sz="13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3620347"/>
              </p:ext>
            </p:extLst>
          </p:nvPr>
        </p:nvGraphicFramePr>
        <p:xfrm>
          <a:off x="658368" y="1325880"/>
          <a:ext cx="10881360" cy="320040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4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978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F18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月</a:t>
                      </a:r>
                      <a:endParaRPr lang="en-US" sz="13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F18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日程</a:t>
                      </a:r>
                      <a:endParaRPr lang="en-US" sz="13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F18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場</a:t>
                      </a:r>
                      <a:endParaRPr lang="en-US" sz="13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F18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区分</a:t>
                      </a:r>
                      <a:endParaRPr lang="en-US" sz="13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F18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備考</a:t>
                      </a:r>
                      <a:endParaRPr lang="en-US" sz="13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F18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4月</a:t>
                      </a:r>
                      <a:endParaRPr lang="en-US" sz="13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F18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4/24-26</a:t>
                      </a:r>
                      <a:endParaRPr lang="en-US" sz="13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F18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松戸</a:t>
                      </a:r>
                      <a:endParaRPr lang="en-US" sz="13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F18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G1</a:t>
                      </a:r>
                      <a:r>
                        <a:rPr lang="en-US" altLang="ja-JP" sz="1300" dirty="0">
                          <a:solidFill>
                            <a:srgbClr val="0F18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N</a:t>
                      </a:r>
                      <a:endParaRPr lang="en-US" sz="13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F18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オールガールズクラシック</a:t>
                      </a:r>
                      <a:endParaRPr lang="en-US" sz="13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F18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4月</a:t>
                      </a:r>
                      <a:endParaRPr lang="en-US" sz="13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F18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4/26-28</a:t>
                      </a:r>
                      <a:endParaRPr lang="en-US" sz="13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F18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熊本</a:t>
                      </a:r>
                      <a:endParaRPr lang="en-US" sz="13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F18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F1</a:t>
                      </a:r>
                      <a:endParaRPr lang="en-US" sz="13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F18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5月</a:t>
                      </a:r>
                      <a:endParaRPr lang="en-US" sz="13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F18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5/1-3</a:t>
                      </a:r>
                      <a:endParaRPr lang="en-US" sz="13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F18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奈良</a:t>
                      </a:r>
                      <a:endParaRPr lang="en-US" sz="13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F18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F1</a:t>
                      </a:r>
                      <a:r>
                        <a:rPr lang="en-US" altLang="ja-JP" sz="1300" dirty="0">
                          <a:solidFill>
                            <a:srgbClr val="0F18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N</a:t>
                      </a:r>
                      <a:endParaRPr lang="en-US" sz="13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F18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5月</a:t>
                      </a:r>
                      <a:endParaRPr lang="en-US" sz="13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F18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5/1-6</a:t>
                      </a:r>
                      <a:endParaRPr lang="en-US" sz="13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F18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平塚</a:t>
                      </a:r>
                      <a:endParaRPr lang="en-US" sz="13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F18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G1</a:t>
                      </a:r>
                      <a:endParaRPr lang="en-US" sz="13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F18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日本選手権競輪</a:t>
                      </a:r>
                      <a:endParaRPr lang="en-US" sz="13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F18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5月</a:t>
                      </a:r>
                      <a:endParaRPr lang="en-US" sz="13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F18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5/7-9</a:t>
                      </a:r>
                      <a:endParaRPr lang="en-US" sz="13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F18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熊本</a:t>
                      </a:r>
                      <a:endParaRPr lang="en-US" sz="13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F18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F1</a:t>
                      </a:r>
                      <a:endParaRPr lang="en-US" sz="13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F18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5-6月</a:t>
                      </a:r>
                      <a:endParaRPr lang="en-US" sz="13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F18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5/31-6/2</a:t>
                      </a:r>
                      <a:endParaRPr lang="en-US" sz="13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F18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松戸</a:t>
                      </a:r>
                      <a:endParaRPr lang="en-US" sz="13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F18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F1</a:t>
                      </a:r>
                      <a:r>
                        <a:rPr lang="en-US" altLang="ja-JP" sz="1300" dirty="0">
                          <a:solidFill>
                            <a:srgbClr val="0F18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N</a:t>
                      </a:r>
                      <a:endParaRPr lang="en-US" sz="13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F18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月またぎ開催</a:t>
                      </a:r>
                      <a:endParaRPr lang="en-US" sz="13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9" name="Text 6"/>
          <p:cNvSpPr/>
          <p:nvPr/>
        </p:nvSpPr>
        <p:spPr>
          <a:xfrm>
            <a:off x="10789920" y="6419088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FA0B9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CHARILOTO PLAZA 2026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F3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D8A300"/>
          </a:solidFill>
          <a:ln w="12700">
            <a:solidFill>
              <a:srgbClr val="D8A3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640080" y="256032"/>
            <a:ext cx="43891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8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対象開催一覧 ②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640080" y="704088"/>
            <a:ext cx="51206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FA0B9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6月〜8月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640080" y="978408"/>
            <a:ext cx="3749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FA0B9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F1の頻度が高い時期。来店訴求の主戦場。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10789920" y="6419088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FA0B9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CHARILOTO PLAZA 2026</a:t>
            </a:r>
            <a:endParaRPr lang="en-US" sz="900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5167323"/>
              </p:ext>
            </p:extLst>
          </p:nvPr>
        </p:nvGraphicFramePr>
        <p:xfrm>
          <a:off x="658368" y="1325880"/>
          <a:ext cx="10954509" cy="4133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36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18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27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45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3818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5735"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203764"/>
                          </a:solidFill>
                        </a:rPr>
                        <a:t>月</a:t>
                      </a:r>
                    </a:p>
                  </a:txBody>
                  <a:tcPr anchor="ctr"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203764"/>
                          </a:solidFill>
                        </a:rPr>
                        <a:t>日程</a:t>
                      </a:r>
                    </a:p>
                  </a:txBody>
                  <a:tcPr anchor="ctr"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203764"/>
                          </a:solidFill>
                        </a:rPr>
                        <a:t>場</a:t>
                      </a:r>
                    </a:p>
                  </a:txBody>
                  <a:tcPr anchor="ctr"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203764"/>
                          </a:solidFill>
                        </a:rPr>
                        <a:t>区分</a:t>
                      </a:r>
                    </a:p>
                  </a:txBody>
                  <a:tcPr anchor="ctr"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00" b="1">
                          <a:solidFill>
                            <a:srgbClr val="203764"/>
                          </a:solidFill>
                        </a:rPr>
                        <a:t>備考</a:t>
                      </a:r>
                    </a:p>
                  </a:txBody>
                  <a:tcPr anchor="ctr"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735"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6月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6/8-10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いわき平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 dirty="0">
                          <a:solidFill>
                            <a:srgbClr val="1F1F1F"/>
                          </a:solidFill>
                        </a:rPr>
                        <a:t>F1</a:t>
                      </a:r>
                      <a:r>
                        <a:rPr lang="en-US" altLang="ja-JP" sz="1100" b="0" dirty="0">
                          <a:solidFill>
                            <a:srgbClr val="1F1F1F"/>
                          </a:solidFill>
                        </a:rPr>
                        <a:t>N</a:t>
                      </a:r>
                      <a:endParaRPr sz="1100" b="0" dirty="0">
                        <a:solidFill>
                          <a:srgbClr val="1F1F1F"/>
                        </a:solidFill>
                      </a:endParaRP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/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5735"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6月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 dirty="0">
                          <a:solidFill>
                            <a:srgbClr val="1F1F1F"/>
                          </a:solidFill>
                        </a:rPr>
                        <a:t>6/1</a:t>
                      </a:r>
                      <a:r>
                        <a:rPr lang="en-US" sz="1100" b="0" dirty="0">
                          <a:solidFill>
                            <a:srgbClr val="1F1F1F"/>
                          </a:solidFill>
                        </a:rPr>
                        <a:t>9</a:t>
                      </a:r>
                      <a:r>
                        <a:rPr sz="1100" b="0" dirty="0">
                          <a:solidFill>
                            <a:srgbClr val="1F1F1F"/>
                          </a:solidFill>
                        </a:rPr>
                        <a:t>-2</a:t>
                      </a:r>
                      <a:r>
                        <a:rPr lang="en-US" altLang="ja-JP" sz="1100" b="0" dirty="0">
                          <a:solidFill>
                            <a:srgbClr val="1F1F1F"/>
                          </a:solidFill>
                        </a:rPr>
                        <a:t>1</a:t>
                      </a:r>
                      <a:endParaRPr sz="1100" b="0" dirty="0">
                        <a:solidFill>
                          <a:srgbClr val="1F1F1F"/>
                        </a:solidFill>
                      </a:endParaRP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平塚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F1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/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5735"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6月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6/25-27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松戸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 dirty="0">
                          <a:solidFill>
                            <a:srgbClr val="1F1F1F"/>
                          </a:solidFill>
                        </a:rPr>
                        <a:t>F1</a:t>
                      </a:r>
                      <a:r>
                        <a:rPr lang="en-US" altLang="ja-JP" sz="1100" b="0" dirty="0">
                          <a:solidFill>
                            <a:srgbClr val="1F1F1F"/>
                          </a:solidFill>
                        </a:rPr>
                        <a:t>N</a:t>
                      </a:r>
                      <a:endParaRPr sz="1100" b="0" dirty="0">
                        <a:solidFill>
                          <a:srgbClr val="1F1F1F"/>
                        </a:solidFill>
                      </a:endParaRP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/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5735"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6-7月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6/30-7/2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平塚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 dirty="0">
                          <a:solidFill>
                            <a:srgbClr val="1F1F1F"/>
                          </a:solidFill>
                        </a:rPr>
                        <a:t>F1</a:t>
                      </a:r>
                      <a:r>
                        <a:rPr lang="en-US" altLang="ja-JP" sz="1100" b="0" dirty="0">
                          <a:solidFill>
                            <a:srgbClr val="1F1F1F"/>
                          </a:solidFill>
                        </a:rPr>
                        <a:t>N</a:t>
                      </a:r>
                      <a:endParaRPr sz="1100" b="0" dirty="0">
                        <a:solidFill>
                          <a:srgbClr val="1F1F1F"/>
                        </a:solidFill>
                      </a:endParaRP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sz="1100" b="0" dirty="0">
                        <a:solidFill>
                          <a:srgbClr val="1F1F1F"/>
                        </a:solidFill>
                      </a:endParaRP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5735"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7-8月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7/31-8/2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いわき平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 dirty="0">
                          <a:solidFill>
                            <a:srgbClr val="1F1F1F"/>
                          </a:solidFill>
                        </a:rPr>
                        <a:t>F1</a:t>
                      </a:r>
                      <a:r>
                        <a:rPr lang="en-US" altLang="ja-JP" sz="1100" b="0" dirty="0">
                          <a:solidFill>
                            <a:srgbClr val="1F1F1F"/>
                          </a:solidFill>
                        </a:rPr>
                        <a:t>N</a:t>
                      </a:r>
                      <a:endParaRPr sz="1100" b="0" dirty="0">
                        <a:solidFill>
                          <a:srgbClr val="1F1F1F"/>
                        </a:solidFill>
                      </a:endParaRP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sz="1100" b="0" dirty="0">
                        <a:solidFill>
                          <a:srgbClr val="1F1F1F"/>
                        </a:solidFill>
                      </a:endParaRP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5735"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8月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8/11-13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熊本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F1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/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5735"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8月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8/14-16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奈良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 dirty="0">
                          <a:solidFill>
                            <a:srgbClr val="1F1F1F"/>
                          </a:solidFill>
                        </a:rPr>
                        <a:t>F1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/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5735"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8月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8/19-21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川崎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F1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dirty="0"/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5735"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8月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8/22-25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松戸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 dirty="0">
                          <a:solidFill>
                            <a:srgbClr val="1F1F1F"/>
                          </a:solidFill>
                        </a:rPr>
                        <a:t>G3</a:t>
                      </a:r>
                      <a:r>
                        <a:rPr lang="en-US" altLang="ja-JP" sz="1100" b="0" dirty="0">
                          <a:solidFill>
                            <a:srgbClr val="1F1F1F"/>
                          </a:solidFill>
                        </a:rPr>
                        <a:t>N</a:t>
                      </a:r>
                      <a:endParaRPr sz="1100" b="0" dirty="0">
                        <a:solidFill>
                          <a:srgbClr val="1F1F1F"/>
                        </a:solidFill>
                      </a:endParaRP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F1F1F"/>
                          </a:solidFill>
                        </a:rPr>
                        <a:t>燦燦ダイヤモンド滝澤正光杯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5738"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8月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8/26-28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奈良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F1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sz="1100" b="0" dirty="0">
                        <a:solidFill>
                          <a:srgbClr val="1F1F1F"/>
                        </a:solidFill>
                      </a:endParaRP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6" name="Table 9">
            <a:extLst>
              <a:ext uri="{FF2B5EF4-FFF2-40B4-BE49-F238E27FC236}">
                <a16:creationId xmlns:a16="http://schemas.microsoft.com/office/drawing/2014/main" id="{E302AE29-519D-B163-FCA0-E55D7F03AF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9614784"/>
              </p:ext>
            </p:extLst>
          </p:nvPr>
        </p:nvGraphicFramePr>
        <p:xfrm>
          <a:off x="658368" y="5658612"/>
          <a:ext cx="10954509" cy="99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36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18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27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45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3818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05129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100" b="1" dirty="0">
                          <a:solidFill>
                            <a:srgbClr val="203764"/>
                          </a:solidFill>
                        </a:rPr>
                        <a:t>追加</a:t>
                      </a:r>
                      <a:endParaRPr sz="1100" b="1" dirty="0">
                        <a:solidFill>
                          <a:srgbClr val="203764"/>
                        </a:solidFill>
                      </a:endParaRPr>
                    </a:p>
                  </a:txBody>
                  <a:tcPr anchor="ctr"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203764"/>
                          </a:solidFill>
                        </a:rPr>
                        <a:t>日程</a:t>
                      </a:r>
                    </a:p>
                  </a:txBody>
                  <a:tcPr anchor="ctr"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203764"/>
                          </a:solidFill>
                        </a:rPr>
                        <a:t>場</a:t>
                      </a:r>
                    </a:p>
                  </a:txBody>
                  <a:tcPr anchor="ctr"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203764"/>
                          </a:solidFill>
                        </a:rPr>
                        <a:t>区分</a:t>
                      </a:r>
                    </a:p>
                  </a:txBody>
                  <a:tcPr anchor="ctr"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00" b="1">
                          <a:solidFill>
                            <a:srgbClr val="203764"/>
                          </a:solidFill>
                        </a:rPr>
                        <a:t>備考</a:t>
                      </a:r>
                    </a:p>
                  </a:txBody>
                  <a:tcPr anchor="ctr"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9594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100" b="0" dirty="0">
                          <a:solidFill>
                            <a:srgbClr val="1F1F1F"/>
                          </a:solidFill>
                        </a:rPr>
                        <a:t>7</a:t>
                      </a:r>
                      <a:r>
                        <a:rPr lang="ja-JP" altLang="en-US" sz="1100" b="0" dirty="0">
                          <a:solidFill>
                            <a:srgbClr val="1F1F1F"/>
                          </a:solidFill>
                        </a:rPr>
                        <a:t>月</a:t>
                      </a:r>
                      <a:endParaRPr sz="1100" b="0" dirty="0">
                        <a:solidFill>
                          <a:srgbClr val="1F1F1F"/>
                        </a:solidFill>
                      </a:endParaRP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>
                          <a:solidFill>
                            <a:srgbClr val="1F1F1F"/>
                          </a:solidFill>
                        </a:rPr>
                        <a:t>7</a:t>
                      </a:r>
                      <a:r>
                        <a:rPr sz="1100" b="0" dirty="0">
                          <a:solidFill>
                            <a:srgbClr val="1F1F1F"/>
                          </a:solidFill>
                        </a:rPr>
                        <a:t>/</a:t>
                      </a:r>
                      <a:r>
                        <a:rPr lang="en-US" sz="1100" b="0" dirty="0">
                          <a:solidFill>
                            <a:srgbClr val="1F1F1F"/>
                          </a:solidFill>
                        </a:rPr>
                        <a:t>25</a:t>
                      </a:r>
                      <a:r>
                        <a:rPr sz="1100" b="0" dirty="0">
                          <a:solidFill>
                            <a:srgbClr val="1F1F1F"/>
                          </a:solidFill>
                        </a:rPr>
                        <a:t>-</a:t>
                      </a:r>
                      <a:r>
                        <a:rPr lang="en-US" sz="1100" b="0" dirty="0">
                          <a:solidFill>
                            <a:srgbClr val="1F1F1F"/>
                          </a:solidFill>
                        </a:rPr>
                        <a:t>27</a:t>
                      </a:r>
                      <a:endParaRPr sz="1100" b="0" dirty="0">
                        <a:solidFill>
                          <a:srgbClr val="1F1F1F"/>
                        </a:solidFill>
                      </a:endParaRP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奈良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 dirty="0">
                          <a:solidFill>
                            <a:srgbClr val="1F1F1F"/>
                          </a:solidFill>
                        </a:rPr>
                        <a:t>F1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dirty="0"/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9594"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8月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 dirty="0">
                          <a:solidFill>
                            <a:srgbClr val="1F1F1F"/>
                          </a:solidFill>
                        </a:rPr>
                        <a:t>8/</a:t>
                      </a:r>
                      <a:r>
                        <a:rPr lang="en-US" sz="1100" b="0" dirty="0">
                          <a:solidFill>
                            <a:srgbClr val="1F1F1F"/>
                          </a:solidFill>
                        </a:rPr>
                        <a:t>30</a:t>
                      </a:r>
                      <a:r>
                        <a:rPr sz="1100" b="0" dirty="0">
                          <a:solidFill>
                            <a:srgbClr val="1F1F1F"/>
                          </a:solidFill>
                        </a:rPr>
                        <a:t>-</a:t>
                      </a:r>
                      <a:r>
                        <a:rPr lang="en-US" sz="1100" b="0" dirty="0">
                          <a:solidFill>
                            <a:srgbClr val="1F1F1F"/>
                          </a:solidFill>
                        </a:rPr>
                        <a:t>9/</a:t>
                      </a:r>
                      <a:r>
                        <a:rPr sz="1100" b="0" dirty="0">
                          <a:solidFill>
                            <a:srgbClr val="1F1F1F"/>
                          </a:solidFill>
                        </a:rPr>
                        <a:t>1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川崎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 dirty="0">
                          <a:solidFill>
                            <a:srgbClr val="1F1F1F"/>
                          </a:solidFill>
                        </a:rPr>
                        <a:t>F1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dirty="0"/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1" name="Rounded Rectangle 10"/>
          <p:cNvSpPr/>
          <p:nvPr/>
        </p:nvSpPr>
        <p:spPr>
          <a:xfrm>
            <a:off x="6400800" y="713232"/>
            <a:ext cx="5120640" cy="512064"/>
          </a:xfrm>
          <a:prstGeom prst="roundRect">
            <a:avLst/>
          </a:prstGeom>
          <a:solidFill>
            <a:srgbClr val="EBF4FF"/>
          </a:solidFill>
          <a:ln>
            <a:solidFill>
              <a:srgbClr val="174EA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500" b="1">
                <a:solidFill>
                  <a:srgbClr val="174EA6"/>
                </a:solidFill>
                <a:latin typeface="Yu Gothic"/>
              </a:rPr>
              <a:t>追記：松山G1 8/11～16</a:t>
            </a:r>
          </a:p>
          <a:p>
            <a:pPr>
              <a:defRPr sz="1200">
                <a:latin typeface="Yu Gothic"/>
              </a:defRPr>
            </a:pPr>
            <a:r>
              <a:rPr sz="1000">
                <a:solidFill>
                  <a:srgbClr val="174EA6"/>
                </a:solidFill>
                <a:latin typeface="Yu Gothic"/>
              </a:rPr>
              <a:t>G1は直営6店舗共通で施策実行（300P翌日付与）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F3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D8A300"/>
          </a:solidFill>
          <a:ln w="12700">
            <a:solidFill>
              <a:srgbClr val="D8A3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640080" y="256032"/>
            <a:ext cx="43891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8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対象開催一覧 ③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640080" y="704088"/>
            <a:ext cx="51206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FA0B9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9月〜12月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640080" y="978408"/>
            <a:ext cx="4389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FA0B9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9月以降はG3/GP比率が高まり、集客ピーク設計に向く。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10789920" y="6419088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FA0B9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CHARILOTO PLAZA 2026</a:t>
            </a:r>
            <a:endParaRPr lang="en-US" sz="900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7169852"/>
              </p:ext>
            </p:extLst>
          </p:nvPr>
        </p:nvGraphicFramePr>
        <p:xfrm>
          <a:off x="658368" y="1325879"/>
          <a:ext cx="10954509" cy="35135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36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18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27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45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3818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85590"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203764"/>
                          </a:solidFill>
                        </a:rPr>
                        <a:t>月</a:t>
                      </a:r>
                    </a:p>
                  </a:txBody>
                  <a:tcPr anchor="ctr"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203764"/>
                          </a:solidFill>
                        </a:rPr>
                        <a:t>日程</a:t>
                      </a:r>
                    </a:p>
                  </a:txBody>
                  <a:tcPr anchor="ctr"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203764"/>
                          </a:solidFill>
                        </a:rPr>
                        <a:t>場</a:t>
                      </a:r>
                    </a:p>
                  </a:txBody>
                  <a:tcPr anchor="ctr"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203764"/>
                          </a:solidFill>
                        </a:rPr>
                        <a:t>区分</a:t>
                      </a:r>
                    </a:p>
                  </a:txBody>
                  <a:tcPr anchor="ctr"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00" b="1">
                          <a:solidFill>
                            <a:srgbClr val="203764"/>
                          </a:solidFill>
                        </a:rPr>
                        <a:t>備考</a:t>
                      </a:r>
                    </a:p>
                  </a:txBody>
                  <a:tcPr anchor="ctr"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5590"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9月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9/7-9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いわき平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 dirty="0">
                          <a:solidFill>
                            <a:srgbClr val="1F1F1F"/>
                          </a:solidFill>
                        </a:rPr>
                        <a:t>F1</a:t>
                      </a:r>
                      <a:r>
                        <a:rPr lang="en-US" altLang="ja-JP" sz="1100" b="0" dirty="0">
                          <a:solidFill>
                            <a:srgbClr val="1F1F1F"/>
                          </a:solidFill>
                        </a:rPr>
                        <a:t>N</a:t>
                      </a:r>
                      <a:endParaRPr sz="1100" b="0" dirty="0">
                        <a:solidFill>
                          <a:srgbClr val="1F1F1F"/>
                        </a:solidFill>
                      </a:endParaRP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/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5590"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9月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9/10-13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奈良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G3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00" b="0" dirty="0" err="1">
                          <a:solidFill>
                            <a:srgbClr val="1F1F1F"/>
                          </a:solidFill>
                        </a:rPr>
                        <a:t>平安賞</a:t>
                      </a:r>
                      <a:r>
                        <a:rPr sz="1100" b="0" dirty="0">
                          <a:solidFill>
                            <a:srgbClr val="1F1F1F"/>
                          </a:solidFill>
                        </a:rPr>
                        <a:t> in </a:t>
                      </a:r>
                      <a:r>
                        <a:rPr sz="1100" b="0" dirty="0" err="1">
                          <a:solidFill>
                            <a:srgbClr val="1F1F1F"/>
                          </a:solidFill>
                        </a:rPr>
                        <a:t>奈良</a:t>
                      </a:r>
                      <a:endParaRPr sz="1100" b="0" dirty="0">
                        <a:solidFill>
                          <a:srgbClr val="1F1F1F"/>
                        </a:solidFill>
                      </a:endParaRP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5590"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10月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10/22-25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熊本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G3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/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5590"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12月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12/19-22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川崎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G3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/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5590"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12月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12/28-30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いわき平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F1F1F"/>
                          </a:solidFill>
                        </a:rPr>
                        <a:t>GP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00" b="0" dirty="0">
                          <a:solidFill>
                            <a:srgbClr val="1F1F1F"/>
                          </a:solidFill>
                        </a:rPr>
                        <a:t>KEIRINグランプリ2026</a:t>
                      </a:r>
                    </a:p>
                  </a:txBody>
                  <a:tcPr anchor="ctr">
                    <a:solidFill>
                      <a:srgbClr val="F5F7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F3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D8A300"/>
          </a:solidFill>
          <a:ln w="12700">
            <a:solidFill>
              <a:srgbClr val="D8A3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640080" y="256032"/>
            <a:ext cx="43891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8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予算試算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640080" y="704088"/>
            <a:ext cx="51206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t>1日100名計算 × 300P付与＝30,000円</a:t>
            </a:r>
          </a:p>
        </p:txBody>
      </p:sp>
      <p:sp>
        <p:nvSpPr>
          <p:cNvPr id="5" name="Shape 3"/>
          <p:cNvSpPr/>
          <p:nvPr/>
        </p:nvSpPr>
        <p:spPr>
          <a:xfrm>
            <a:off x="658368" y="1298448"/>
            <a:ext cx="11292840" cy="1325880"/>
          </a:xfrm>
          <a:prstGeom prst="roundRect">
            <a:avLst>
              <a:gd name="adj" fmla="val 5517"/>
            </a:avLst>
          </a:prstGeom>
          <a:solidFill>
            <a:srgbClr val="07173E"/>
          </a:solidFill>
          <a:ln w="12700">
            <a:solidFill>
              <a:srgbClr val="07173E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6" name="Text 4"/>
          <p:cNvSpPr/>
          <p:nvPr/>
        </p:nvSpPr>
        <p:spPr>
          <a:xfrm>
            <a:off x="1005840" y="1664208"/>
            <a:ext cx="20574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>
                <a:solidFill>
                  <a:srgbClr val="FFFFFF"/>
                </a:solidFill>
                <a:latin typeface="Yu Gothic"/>
              </a:rPr>
              <a:t>30,000円</a:t>
            </a:r>
          </a:p>
        </p:txBody>
      </p:sp>
      <p:sp>
        <p:nvSpPr>
          <p:cNvPr id="7" name="Text 5"/>
          <p:cNvSpPr/>
          <p:nvPr/>
        </p:nvSpPr>
        <p:spPr>
          <a:xfrm>
            <a:off x="1005840" y="2084832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Yu Gothic" pitchFamily="34" charset="0"/>
                <a:ea typeface="Meiryo" pitchFamily="34" charset="-122"/>
                <a:cs typeface="Meiryo" pitchFamily="34" charset="-120"/>
              </a:rPr>
              <a:t>1日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114800" y="1664208"/>
            <a:ext cx="16459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>
                <a:solidFill>
                  <a:srgbClr val="FFFFFF"/>
                </a:solidFill>
                <a:latin typeface="Yu Gothic"/>
              </a:rPr>
              <a:t>79日</a:t>
            </a:r>
          </a:p>
        </p:txBody>
      </p:sp>
      <p:sp>
        <p:nvSpPr>
          <p:cNvPr id="9" name="Text 7"/>
          <p:cNvSpPr/>
          <p:nvPr/>
        </p:nvSpPr>
        <p:spPr>
          <a:xfrm>
            <a:off x="4114800" y="2084832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100">
                <a:solidFill>
                  <a:srgbClr val="FFFFFF"/>
                </a:solidFill>
                <a:latin typeface="Yu Gothic"/>
              </a:rPr>
              <a:t>対象日数</a:t>
            </a:r>
          </a:p>
        </p:txBody>
      </p:sp>
      <p:sp>
        <p:nvSpPr>
          <p:cNvPr id="10" name="Text 8"/>
          <p:cNvSpPr/>
          <p:nvPr/>
        </p:nvSpPr>
        <p:spPr>
          <a:xfrm>
            <a:off x="6537960" y="1664208"/>
            <a:ext cx="2743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>
                <a:solidFill>
                  <a:srgbClr val="FFFFFF"/>
                </a:solidFill>
                <a:latin typeface="Yu Gothic"/>
              </a:rPr>
              <a:t>3,414,000円</a:t>
            </a:r>
          </a:p>
        </p:txBody>
      </p:sp>
      <p:sp>
        <p:nvSpPr>
          <p:cNvPr id="11" name="Text 9"/>
          <p:cNvSpPr/>
          <p:nvPr/>
        </p:nvSpPr>
        <p:spPr>
          <a:xfrm>
            <a:off x="6537960" y="2084832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Yu Gothic" pitchFamily="34" charset="0"/>
                <a:ea typeface="Meiryo" pitchFamily="34" charset="-122"/>
                <a:cs typeface="Meiryo" pitchFamily="34" charset="-120"/>
              </a:rPr>
              <a:t>年間上限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960120" y="2322576"/>
            <a:ext cx="10058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850">
                <a:solidFill>
                  <a:srgbClr val="FFFFFF"/>
                </a:solidFill>
                <a:latin typeface="Yu Gothic"/>
              </a:rPr>
              <a:t>計算式: 通常 300P×100名×79日＝2,370,000円 / 松山G1 300P×580名×6日＝1,044,000円 / 合計＝3,414,000円</a:t>
            </a:r>
          </a:p>
        </p:txBody>
      </p:sp>
      <p:sp>
        <p:nvSpPr>
          <p:cNvPr id="13" name="Text 11"/>
          <p:cNvSpPr/>
          <p:nvPr/>
        </p:nvSpPr>
        <p:spPr>
          <a:xfrm>
            <a:off x="658368" y="2926080"/>
            <a:ext cx="5852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400">
                <a:latin typeface="Yu Gothic"/>
              </a:rPr>
              <a:t>場別の上限予算（通常開催＋松山G1追加）</a:t>
            </a:r>
          </a:p>
        </p:txBody>
      </p:sp>
      <p:graphicFrame>
        <p:nvGraphicFramePr>
          <p:cNvPr id="1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1183270"/>
              </p:ext>
            </p:extLst>
          </p:nvPr>
        </p:nvGraphicFramePr>
        <p:xfrm>
          <a:off x="658368" y="3246120"/>
          <a:ext cx="5577840" cy="3657600"/>
        </p:xfrm>
        <a:graphic>
          <a:graphicData uri="http://schemas.openxmlformats.org/drawingml/2006/table">
            <a:tbl>
              <a:tblPr/>
              <a:tblGrid>
                <a:gridCol w="1188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202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>
                          <a:solidFill>
                            <a:srgbClr val="1F1F1F"/>
                          </a:solidFill>
                        </a:rPr>
                        <a:t>場</a:t>
                      </a: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>
                          <a:solidFill>
                            <a:srgbClr val="1F1F1F"/>
                          </a:solidFill>
                        </a:rPr>
                        <a:t>開催数</a:t>
                      </a: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>
                          <a:solidFill>
                            <a:srgbClr val="1F1F1F"/>
                          </a:solidFill>
                        </a:rPr>
                        <a:t>対象日数</a:t>
                      </a: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dirty="0">
                          <a:solidFill>
                            <a:srgbClr val="1F1F1F"/>
                          </a:solidFill>
                        </a:rPr>
                        <a:t>利用（概算）</a:t>
                      </a:r>
                      <a:endParaRPr dirty="0">
                        <a:solidFill>
                          <a:srgbClr val="1F1F1F"/>
                        </a:solidFill>
                      </a:endParaRP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sz="900">
                          <a:latin typeface="Yu Gothic"/>
                        </a:rPr>
                        <a:t>松戸</a:t>
                      </a: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latin typeface="Yu Gothic"/>
                        </a:rPr>
                        <a:t>4開催＋G1</a:t>
                      </a: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latin typeface="Yu Gothic"/>
                        </a:rPr>
                        <a:t>13日＋6日</a:t>
                      </a: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latin typeface="Yu Gothic"/>
                        </a:rPr>
                        <a:t>534,000円</a:t>
                      </a: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sz="900">
                          <a:latin typeface="Yu Gothic"/>
                        </a:rPr>
                        <a:t>川崎</a:t>
                      </a: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latin typeface="Yu Gothic"/>
                        </a:rPr>
                        <a:t>3開催＋G1</a:t>
                      </a: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latin typeface="Yu Gothic"/>
                        </a:rPr>
                        <a:t>10日＋6日</a:t>
                      </a: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latin typeface="Yu Gothic"/>
                        </a:rPr>
                        <a:t>444,000円</a:t>
                      </a: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sz="900">
                          <a:latin typeface="Yu Gothic"/>
                        </a:rPr>
                        <a:t>平塚</a:t>
                      </a: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latin typeface="Yu Gothic"/>
                        </a:rPr>
                        <a:t>3開催＋G1</a:t>
                      </a: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latin typeface="Yu Gothic"/>
                        </a:rPr>
                        <a:t>12日＋6日</a:t>
                      </a: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latin typeface="Yu Gothic"/>
                        </a:rPr>
                        <a:t>720,000円</a:t>
                      </a: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sz="900">
                          <a:latin typeface="Yu Gothic"/>
                        </a:rPr>
                        <a:t>いわき平</a:t>
                      </a: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latin typeface="Yu Gothic"/>
                        </a:rPr>
                        <a:t>4開催＋G1</a:t>
                      </a: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latin typeface="Yu Gothic"/>
                        </a:rPr>
                        <a:t>12日＋6日</a:t>
                      </a: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latin typeface="Yu Gothic"/>
                        </a:rPr>
                        <a:t>504,000円</a:t>
                      </a: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sz="900">
                          <a:latin typeface="Yu Gothic"/>
                        </a:rPr>
                        <a:t>奈良</a:t>
                      </a: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latin typeface="Yu Gothic"/>
                        </a:rPr>
                        <a:t>6開催＋G1</a:t>
                      </a: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latin typeface="Yu Gothic"/>
                        </a:rPr>
                        <a:t>19日＋6日</a:t>
                      </a: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latin typeface="Yu Gothic"/>
                        </a:rPr>
                        <a:t>696,000円</a:t>
                      </a: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sz="900">
                          <a:latin typeface="Yu Gothic"/>
                        </a:rPr>
                        <a:t>熊本</a:t>
                      </a: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latin typeface="Yu Gothic"/>
                        </a:rPr>
                        <a:t>4開催＋G1</a:t>
                      </a: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latin typeface="Yu Gothic"/>
                        </a:rPr>
                        <a:t>13日＋6日</a:t>
                      </a: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latin typeface="Yu Gothic"/>
                        </a:rPr>
                        <a:t>516,000円</a:t>
                      </a: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sz="900">
                          <a:latin typeface="Yu Gothic"/>
                        </a:rPr>
                        <a:t>合計</a:t>
                      </a: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latin typeface="Yu Gothic"/>
                        </a:rPr>
                        <a:t>22開催＋G1</a:t>
                      </a: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latin typeface="Yu Gothic"/>
                        </a:rPr>
                        <a:t>79日＋共通6日</a:t>
                      </a: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latin typeface="Yu Gothic"/>
                        </a:rPr>
                        <a:t>3,414,000円</a:t>
                      </a:r>
                    </a:p>
                  </a:txBody>
                  <a:tcPr marL="73152" marR="73152" marT="73152" marB="73152">
                    <a:lnL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3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9" name="Text 16"/>
          <p:cNvSpPr/>
          <p:nvPr/>
        </p:nvSpPr>
        <p:spPr>
          <a:xfrm>
            <a:off x="10789920" y="6419088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FA0B9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CHARILOTO PLAZA 2026</a:t>
            </a:r>
            <a:endParaRPr lang="en-US" sz="900" dirty="0"/>
          </a:p>
        </p:txBody>
      </p:sp>
      <p:sp>
        <p:nvSpPr>
          <p:cNvPr id="20" name="TextBox 19"/>
          <p:cNvSpPr txBox="1"/>
          <p:nvPr/>
        </p:nvSpPr>
        <p:spPr>
          <a:xfrm>
            <a:off x="6629400" y="3310128"/>
            <a:ext cx="50292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5A5A5A"/>
                </a:solidFill>
                <a:latin typeface="Yu Gothic"/>
              </a:rPr>
              <a:t>※既存の店舗別対象日数（79日）に、松山G1の店舗別来店人数（6日分）を加算した概算です。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C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32004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600" b="1">
                <a:solidFill>
                  <a:srgbClr val="143C78"/>
                </a:solidFill>
                <a:latin typeface="Yu Gothic"/>
              </a:rPr>
              <a:t>松山G1 追加施策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804672"/>
            <a:ext cx="10972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>
                <a:solidFill>
                  <a:srgbClr val="46505F"/>
                </a:solidFill>
                <a:latin typeface="Yu Gothic"/>
              </a:rPr>
              <a:t>8/11～16｜直営6店舗共通｜店舗でカード提示 → 300P翌日付与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94360" y="1325880"/>
          <a:ext cx="10972800" cy="3246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  <a:gridCol w="2743200"/>
              </a:tblGrid>
              <a:tr h="405765">
                <a:tc>
                  <a:txBody>
                    <a:bodyPr/>
                    <a:lstStyle/>
                    <a:p>
                      <a:r>
                        <a:rPr sz="1200" b="1">
                          <a:solidFill>
                            <a:srgbClr val="FFFFFF"/>
                          </a:solidFill>
                          <a:latin typeface="Yu Gothic"/>
                        </a:rPr>
                        <a:t>店舗</a:t>
                      </a:r>
                    </a:p>
                  </a:txBody>
                  <a:tcPr>
                    <a:solidFill>
                      <a:srgbClr val="174EA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 b="1">
                          <a:solidFill>
                            <a:srgbClr val="FFFFFF"/>
                          </a:solidFill>
                          <a:latin typeface="Yu Gothic"/>
                        </a:rPr>
                        <a:t>来店人数/日</a:t>
                      </a:r>
                    </a:p>
                  </a:txBody>
                  <a:tcPr>
                    <a:solidFill>
                      <a:srgbClr val="174EA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 b="1">
                          <a:solidFill>
                            <a:srgbClr val="FFFFFF"/>
                          </a:solidFill>
                          <a:latin typeface="Yu Gothic"/>
                        </a:rPr>
                        <a:t>期間（6日）</a:t>
                      </a:r>
                    </a:p>
                  </a:txBody>
                  <a:tcPr>
                    <a:solidFill>
                      <a:srgbClr val="174EA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 b="1">
                          <a:solidFill>
                            <a:srgbClr val="FFFFFF"/>
                          </a:solidFill>
                          <a:latin typeface="Yu Gothic"/>
                        </a:rPr>
                        <a:t>ポイント原資</a:t>
                      </a:r>
                    </a:p>
                  </a:txBody>
                  <a:tcPr>
                    <a:solidFill>
                      <a:srgbClr val="174EA6"/>
                    </a:solidFill>
                  </a:tcPr>
                </a:tc>
              </a:tr>
              <a:tr h="405765">
                <a:tc>
                  <a:txBody>
                    <a:bodyPr/>
                    <a:lstStyle/>
                    <a:p>
                      <a:r>
                        <a:rPr sz="1200" b="0">
                          <a:latin typeface="Yu Gothic"/>
                        </a:rPr>
                        <a:t>平塚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 b="0">
                          <a:latin typeface="Yu Gothic"/>
                        </a:rPr>
                        <a:t>200名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 b="0">
                          <a:latin typeface="Yu Gothic"/>
                        </a:rPr>
                        <a:t>1,200名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 b="0">
                          <a:latin typeface="Yu Gothic"/>
                        </a:rPr>
                        <a:t>360,000円</a:t>
                      </a:r>
                    </a:p>
                  </a:txBody>
                  <a:tcPr/>
                </a:tc>
              </a:tr>
              <a:tr h="405765">
                <a:tc>
                  <a:txBody>
                    <a:bodyPr/>
                    <a:lstStyle/>
                    <a:p>
                      <a:r>
                        <a:rPr sz="1200" b="0">
                          <a:latin typeface="Yu Gothic"/>
                        </a:rPr>
                        <a:t>松戸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 b="0">
                          <a:latin typeface="Yu Gothic"/>
                        </a:rPr>
                        <a:t>80名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 b="0">
                          <a:latin typeface="Yu Gothic"/>
                        </a:rPr>
                        <a:t>480名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 b="0">
                          <a:latin typeface="Yu Gothic"/>
                        </a:rPr>
                        <a:t>144,000円</a:t>
                      </a:r>
                    </a:p>
                  </a:txBody>
                  <a:tcPr/>
                </a:tc>
              </a:tr>
              <a:tr h="405765">
                <a:tc>
                  <a:txBody>
                    <a:bodyPr/>
                    <a:lstStyle/>
                    <a:p>
                      <a:r>
                        <a:rPr sz="1200" b="0">
                          <a:latin typeface="Yu Gothic"/>
                        </a:rPr>
                        <a:t>川崎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 b="0">
                          <a:latin typeface="Yu Gothic"/>
                        </a:rPr>
                        <a:t>80名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 b="0">
                          <a:latin typeface="Yu Gothic"/>
                        </a:rPr>
                        <a:t>480名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 b="0">
                          <a:latin typeface="Yu Gothic"/>
                        </a:rPr>
                        <a:t>144,000円</a:t>
                      </a:r>
                    </a:p>
                  </a:txBody>
                  <a:tcPr/>
                </a:tc>
              </a:tr>
              <a:tr h="405765">
                <a:tc>
                  <a:txBody>
                    <a:bodyPr/>
                    <a:lstStyle/>
                    <a:p>
                      <a:r>
                        <a:rPr sz="1200" b="0">
                          <a:latin typeface="Yu Gothic"/>
                        </a:rPr>
                        <a:t>いわき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 b="0">
                          <a:latin typeface="Yu Gothic"/>
                        </a:rPr>
                        <a:t>80名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 b="0">
                          <a:latin typeface="Yu Gothic"/>
                        </a:rPr>
                        <a:t>480名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 b="0">
                          <a:latin typeface="Yu Gothic"/>
                        </a:rPr>
                        <a:t>144,000円</a:t>
                      </a:r>
                    </a:p>
                  </a:txBody>
                  <a:tcPr/>
                </a:tc>
              </a:tr>
              <a:tr h="405765">
                <a:tc>
                  <a:txBody>
                    <a:bodyPr/>
                    <a:lstStyle/>
                    <a:p>
                      <a:r>
                        <a:rPr sz="1200" b="0">
                          <a:latin typeface="Yu Gothic"/>
                        </a:rPr>
                        <a:t>奈良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 b="0">
                          <a:latin typeface="Yu Gothic"/>
                        </a:rPr>
                        <a:t>70名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 b="0">
                          <a:latin typeface="Yu Gothic"/>
                        </a:rPr>
                        <a:t>420名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 b="0">
                          <a:latin typeface="Yu Gothic"/>
                        </a:rPr>
                        <a:t>126,000円</a:t>
                      </a:r>
                    </a:p>
                  </a:txBody>
                  <a:tcPr/>
                </a:tc>
              </a:tr>
              <a:tr h="405765">
                <a:tc>
                  <a:txBody>
                    <a:bodyPr/>
                    <a:lstStyle/>
                    <a:p>
                      <a:r>
                        <a:rPr sz="1200" b="0">
                          <a:latin typeface="Yu Gothic"/>
                        </a:rPr>
                        <a:t>熊本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 b="0">
                          <a:latin typeface="Yu Gothic"/>
                        </a:rPr>
                        <a:t>70名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 b="0">
                          <a:latin typeface="Yu Gothic"/>
                        </a:rPr>
                        <a:t>420名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 b="0">
                          <a:latin typeface="Yu Gothic"/>
                        </a:rPr>
                        <a:t>126,000円</a:t>
                      </a:r>
                    </a:p>
                  </a:txBody>
                  <a:tcPr/>
                </a:tc>
              </a:tr>
              <a:tr h="405765">
                <a:tc>
                  <a:txBody>
                    <a:bodyPr/>
                    <a:lstStyle/>
                    <a:p>
                      <a:r>
                        <a:rPr sz="1200" b="1">
                          <a:latin typeface="Yu Gothic"/>
                        </a:rPr>
                        <a:t>合計</a:t>
                      </a:r>
                    </a:p>
                  </a:txBody>
                  <a:tcPr>
                    <a:solidFill>
                      <a:srgbClr val="EBF4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 b="1">
                          <a:latin typeface="Yu Gothic"/>
                        </a:rPr>
                        <a:t>580名/日</a:t>
                      </a:r>
                    </a:p>
                  </a:txBody>
                  <a:tcPr>
                    <a:solidFill>
                      <a:srgbClr val="EBF4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 b="1">
                          <a:latin typeface="Yu Gothic"/>
                        </a:rPr>
                        <a:t>3,480名</a:t>
                      </a:r>
                    </a:p>
                  </a:txBody>
                  <a:tcPr>
                    <a:solidFill>
                      <a:srgbClr val="EBF4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 b="1">
                          <a:latin typeface="Yu Gothic"/>
                        </a:rPr>
                        <a:t>1,044,000円</a:t>
                      </a:r>
                    </a:p>
                  </a:txBody>
                  <a:tcPr>
                    <a:solidFill>
                      <a:srgbClr val="EBF4FF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85800" y="4800600"/>
            <a:ext cx="10972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324155"/>
                </a:solidFill>
                <a:latin typeface="Yu Gothic"/>
              </a:rPr>
              <a:t>対象会員：直営6店舗会員（いわき・松戸・川崎・平塚・奈良・熊本）　/　ポイント付与：店舗でカード提示・受付後、翌日付与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509760" y="6446520"/>
            <a:ext cx="22860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505050"/>
                </a:solidFill>
                <a:latin typeface="Yu Gothic"/>
              </a:rPr>
              <a:t>CHARILOTO PLAZA 2026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C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320040"/>
            <a:ext cx="11155680" cy="41148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2600" b="1">
                <a:solidFill>
                  <a:srgbClr val="143C78"/>
                </a:solidFill>
                <a:latin typeface="Yu Gothic"/>
              </a:rPr>
              <a:t>イベント結果報告 サマリー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1207" y="804672"/>
            <a:ext cx="10972800" cy="3200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1400" b="0">
                <a:solidFill>
                  <a:srgbClr val="555F6E"/>
                </a:solidFill>
                <a:latin typeface="Yu Gothic"/>
              </a:rPr>
              <a:t>プラザチェックインイベント｜直営6店舗会員対象｜店舗でカード提示 → 500P翌日付与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94360" y="1188720"/>
            <a:ext cx="10972800" cy="960120"/>
          </a:xfrm>
          <a:prstGeom prst="roundRect">
            <a:avLst/>
          </a:prstGeom>
          <a:solidFill>
            <a:srgbClr val="EBF4FF"/>
          </a:solidFill>
          <a:ln>
            <a:solidFill>
              <a:srgbClr val="174EA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177800" rIns="177800" tIns="127000"/>
          <a:lstStyle/>
          <a:p>
            <a:pPr algn="ctr"/>
            <a:r>
              <a:rPr sz="1300" b="1">
                <a:solidFill>
                  <a:srgbClr val="174EA6"/>
                </a:solidFill>
                <a:latin typeface="Yu Gothic"/>
              </a:rPr>
              <a:t>■対象会員：</a:t>
            </a:r>
            <a:r>
              <a:rPr sz="1300" b="0">
                <a:solidFill>
                  <a:srgbClr val="232D46"/>
                </a:solidFill>
                <a:latin typeface="Yu Gothic"/>
              </a:rPr>
              <a:t>直営6店舗会員（いわき・松戸・川崎・平塚・奈良・熊本）</a:t>
            </a:r>
          </a:p>
          <a:p>
            <a:pPr>
              <a:spcBef>
                <a:spcPts val="400"/>
              </a:spcBef>
            </a:pPr>
            <a:r>
              <a:rPr sz="1300" b="1">
                <a:solidFill>
                  <a:srgbClr val="174EA6"/>
                </a:solidFill>
                <a:latin typeface="Yu Gothic"/>
              </a:rPr>
              <a:t>■実施内容：</a:t>
            </a:r>
            <a:r>
              <a:rPr sz="1300" b="0">
                <a:solidFill>
                  <a:srgbClr val="232D46"/>
                </a:solidFill>
                <a:latin typeface="Yu Gothic"/>
              </a:rPr>
              <a:t>プラザチェックインイベント / 店舗でカード提示で500P翌日付与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94360" y="2468880"/>
            <a:ext cx="2560320" cy="1143000"/>
          </a:xfrm>
          <a:prstGeom prst="roundRect">
            <a:avLst/>
          </a:prstGeom>
          <a:solidFill>
            <a:srgbClr val="FFFFFF"/>
          </a:solidFill>
          <a:ln>
            <a:solidFill>
              <a:srgbClr val="C8D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152400" rIns="152400" tIns="101600" bIns="101600"/>
          <a:lstStyle/>
          <a:p>
            <a:pPr algn="ctr"/>
            <a:r>
              <a:rPr sz="1100" b="1">
                <a:solidFill>
                  <a:srgbClr val="174EA6"/>
                </a:solidFill>
                <a:latin typeface="Yu Gothic"/>
              </a:rPr>
              <a:t>実施合計</a:t>
            </a:r>
          </a:p>
          <a:p>
            <a:pPr>
              <a:spcBef>
                <a:spcPts val="400"/>
              </a:spcBef>
            </a:pPr>
            <a:r>
              <a:rPr sz="2400" b="1">
                <a:solidFill>
                  <a:srgbClr val="143C78"/>
                </a:solidFill>
                <a:latin typeface="Yu Gothic"/>
              </a:rPr>
              <a:t>952名</a:t>
            </a:r>
          </a:p>
          <a:p>
            <a:pPr>
              <a:spcBef>
                <a:spcPts val="200"/>
              </a:spcBef>
            </a:pPr>
            <a:r>
              <a:rPr sz="1000" b="0">
                <a:solidFill>
                  <a:srgbClr val="555F6E"/>
                </a:solidFill>
                <a:latin typeface="Yu Gothic"/>
              </a:rPr>
              <a:t>4/24〜26：222名 + 5/4〜6：730名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383280" y="2468880"/>
            <a:ext cx="2560320" cy="1143000"/>
          </a:xfrm>
          <a:prstGeom prst="roundRect">
            <a:avLst/>
          </a:prstGeom>
          <a:solidFill>
            <a:srgbClr val="FFFFFF"/>
          </a:solidFill>
          <a:ln>
            <a:solidFill>
              <a:srgbClr val="C8D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152400" rIns="152400" tIns="101600" bIns="101600"/>
          <a:lstStyle/>
          <a:p>
            <a:pPr algn="ctr"/>
            <a:r>
              <a:rPr sz="1100" b="1">
                <a:solidFill>
                  <a:srgbClr val="174EA6"/>
                </a:solidFill>
                <a:latin typeface="Yu Gothic"/>
              </a:rPr>
              <a:t>付与ポイント</a:t>
            </a:r>
          </a:p>
          <a:p>
            <a:pPr>
              <a:spcBef>
                <a:spcPts val="400"/>
              </a:spcBef>
            </a:pPr>
            <a:r>
              <a:rPr sz="2400" b="1">
                <a:solidFill>
                  <a:srgbClr val="143C78"/>
                </a:solidFill>
                <a:latin typeface="Yu Gothic"/>
              </a:rPr>
              <a:t>476,000P</a:t>
            </a:r>
          </a:p>
          <a:p>
            <a:pPr>
              <a:spcBef>
                <a:spcPts val="200"/>
              </a:spcBef>
            </a:pPr>
            <a:r>
              <a:rPr sz="1000" b="0">
                <a:solidFill>
                  <a:srgbClr val="555F6E"/>
                </a:solidFill>
                <a:latin typeface="Yu Gothic"/>
              </a:rPr>
              <a:t>500P×952名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172200" y="2468880"/>
            <a:ext cx="2560320" cy="1143000"/>
          </a:xfrm>
          <a:prstGeom prst="roundRect">
            <a:avLst/>
          </a:prstGeom>
          <a:solidFill>
            <a:srgbClr val="FFFFFF"/>
          </a:solidFill>
          <a:ln>
            <a:solidFill>
              <a:srgbClr val="C8D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152400" rIns="152400" tIns="101600" bIns="101600"/>
          <a:lstStyle/>
          <a:p>
            <a:pPr algn="ctr"/>
            <a:r>
              <a:rPr sz="1100" b="1">
                <a:solidFill>
                  <a:srgbClr val="174EA6"/>
                </a:solidFill>
                <a:latin typeface="Yu Gothic"/>
              </a:rPr>
              <a:t>4月実施</a:t>
            </a:r>
          </a:p>
          <a:p>
            <a:pPr>
              <a:spcBef>
                <a:spcPts val="400"/>
              </a:spcBef>
            </a:pPr>
            <a:r>
              <a:rPr sz="2400" b="1">
                <a:solidFill>
                  <a:srgbClr val="143C78"/>
                </a:solidFill>
                <a:latin typeface="Yu Gothic"/>
              </a:rPr>
              <a:t>222名</a:t>
            </a:r>
          </a:p>
          <a:p>
            <a:pPr>
              <a:spcBef>
                <a:spcPts val="200"/>
              </a:spcBef>
            </a:pPr>
            <a:r>
              <a:rPr sz="1000" b="0">
                <a:solidFill>
                  <a:srgbClr val="555F6E"/>
                </a:solidFill>
                <a:latin typeface="Yu Gothic"/>
              </a:rPr>
              <a:t>付与111,000P / 新規入会8名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961120" y="2468880"/>
            <a:ext cx="2560320" cy="1143000"/>
          </a:xfrm>
          <a:prstGeom prst="roundRect">
            <a:avLst/>
          </a:prstGeom>
          <a:solidFill>
            <a:srgbClr val="FFFFFF"/>
          </a:solidFill>
          <a:ln>
            <a:solidFill>
              <a:srgbClr val="C8D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152400" rIns="152400" tIns="101600" bIns="101600"/>
          <a:lstStyle/>
          <a:p>
            <a:pPr algn="ctr"/>
            <a:r>
              <a:rPr sz="1100" b="1">
                <a:solidFill>
                  <a:srgbClr val="174EA6"/>
                </a:solidFill>
                <a:latin typeface="Yu Gothic"/>
              </a:rPr>
              <a:t>5月実施</a:t>
            </a:r>
          </a:p>
          <a:p>
            <a:pPr>
              <a:spcBef>
                <a:spcPts val="400"/>
              </a:spcBef>
            </a:pPr>
            <a:r>
              <a:rPr sz="2400" b="1">
                <a:solidFill>
                  <a:srgbClr val="143C78"/>
                </a:solidFill>
                <a:latin typeface="Yu Gothic"/>
              </a:rPr>
              <a:t>730名</a:t>
            </a:r>
          </a:p>
          <a:p>
            <a:pPr>
              <a:spcBef>
                <a:spcPts val="200"/>
              </a:spcBef>
            </a:pPr>
            <a:r>
              <a:rPr sz="1000" b="0">
                <a:solidFill>
                  <a:srgbClr val="555F6E"/>
                </a:solidFill>
                <a:latin typeface="Yu Gothic"/>
              </a:rPr>
              <a:t>付与365,000P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685800" y="3977639"/>
          <a:ext cx="10789920" cy="1417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7280"/>
                <a:gridCol w="1828800"/>
                <a:gridCol w="2194560"/>
                <a:gridCol w="1828800"/>
                <a:gridCol w="3840480"/>
              </a:tblGrid>
              <a:tr h="354330"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Yu Gothic"/>
                        </a:rPr>
                        <a:t>区分</a:t>
                      </a:r>
                    </a:p>
                  </a:txBody>
                  <a:tcPr anchor="ctr">
                    <a:solidFill>
                      <a:srgbClr val="174EA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Yu Gothic"/>
                        </a:rPr>
                        <a:t>日程</a:t>
                      </a:r>
                    </a:p>
                  </a:txBody>
                  <a:tcPr anchor="ctr">
                    <a:solidFill>
                      <a:srgbClr val="174EA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Yu Gothic"/>
                        </a:rPr>
                        <a:t>チェックイン/付与人数</a:t>
                      </a:r>
                    </a:p>
                  </a:txBody>
                  <a:tcPr anchor="ctr">
                    <a:solidFill>
                      <a:srgbClr val="174EA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Yu Gothic"/>
                        </a:rPr>
                        <a:t>付与ポイント</a:t>
                      </a:r>
                    </a:p>
                  </a:txBody>
                  <a:tcPr anchor="ctr">
                    <a:solidFill>
                      <a:srgbClr val="174EA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Yu Gothic"/>
                        </a:rPr>
                        <a:t>補足</a:t>
                      </a:r>
                    </a:p>
                  </a:txBody>
                  <a:tcPr anchor="ctr">
                    <a:solidFill>
                      <a:srgbClr val="174EA6"/>
                    </a:solidFill>
                  </a:tcPr>
                </a:tc>
              </a:tr>
              <a:tr h="354330">
                <a:tc>
                  <a:txBody>
                    <a:bodyPr/>
                    <a:lstStyle/>
                    <a:p>
                      <a:pPr algn="ctr"/>
                      <a:r>
                        <a:rPr sz="1000" b="0">
                          <a:solidFill>
                            <a:srgbClr val="232D46"/>
                          </a:solidFill>
                          <a:latin typeface="Yu Gothic"/>
                        </a:rPr>
                        <a:t>第1回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0">
                          <a:solidFill>
                            <a:srgbClr val="232D46"/>
                          </a:solidFill>
                          <a:latin typeface="Yu Gothic"/>
                        </a:rPr>
                        <a:t>4/24〜4/26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232D46"/>
                          </a:solidFill>
                          <a:latin typeface="Yu Gothic"/>
                        </a:rPr>
                        <a:t>222名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0">
                          <a:solidFill>
                            <a:srgbClr val="232D46"/>
                          </a:solidFill>
                          <a:latin typeface="Yu Gothic"/>
                        </a:rPr>
                        <a:t>111,000P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0">
                          <a:solidFill>
                            <a:srgbClr val="232D46"/>
                          </a:solidFill>
                          <a:latin typeface="Yu Gothic"/>
                        </a:rPr>
                        <a:t>新規入会 8名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354330">
                <a:tc>
                  <a:txBody>
                    <a:bodyPr/>
                    <a:lstStyle/>
                    <a:p>
                      <a:pPr algn="ctr"/>
                      <a:r>
                        <a:rPr sz="1000" b="0">
                          <a:solidFill>
                            <a:srgbClr val="232D46"/>
                          </a:solidFill>
                          <a:latin typeface="Yu Gothic"/>
                        </a:rPr>
                        <a:t>第2回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0">
                          <a:solidFill>
                            <a:srgbClr val="232D46"/>
                          </a:solidFill>
                          <a:latin typeface="Yu Gothic"/>
                        </a:rPr>
                        <a:t>5/4〜5/6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232D46"/>
                          </a:solidFill>
                          <a:latin typeface="Yu Gothic"/>
                        </a:rPr>
                        <a:t>730名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0">
                          <a:solidFill>
                            <a:srgbClr val="232D46"/>
                          </a:solidFill>
                          <a:latin typeface="Yu Gothic"/>
                        </a:rPr>
                        <a:t>365,000P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0">
                          <a:solidFill>
                            <a:srgbClr val="232D46"/>
                          </a:solidFill>
                          <a:latin typeface="Yu Gothic"/>
                        </a:rPr>
                        <a:t>平塚G1日本選手権期間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354330"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232D46"/>
                          </a:solidFill>
                          <a:latin typeface="Yu Gothic"/>
                        </a:rPr>
                        <a:t>合計</a:t>
                      </a:r>
                    </a:p>
                  </a:txBody>
                  <a:tcPr anchor="ctr">
                    <a:solidFill>
                      <a:srgbClr val="EBF4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232D46"/>
                          </a:solidFill>
                          <a:latin typeface="Yu Gothic"/>
                        </a:rPr>
                        <a:t>6日間</a:t>
                      </a:r>
                    </a:p>
                  </a:txBody>
                  <a:tcPr anchor="ctr">
                    <a:solidFill>
                      <a:srgbClr val="EBF4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1">
                          <a:solidFill>
                            <a:srgbClr val="232D46"/>
                          </a:solidFill>
                          <a:latin typeface="Yu Gothic"/>
                        </a:rPr>
                        <a:t>952名</a:t>
                      </a:r>
                    </a:p>
                  </a:txBody>
                  <a:tcPr anchor="ctr">
                    <a:solidFill>
                      <a:srgbClr val="EBF4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232D46"/>
                          </a:solidFill>
                          <a:latin typeface="Yu Gothic"/>
                        </a:rPr>
                        <a:t>476,000P</a:t>
                      </a:r>
                    </a:p>
                  </a:txBody>
                  <a:tcPr anchor="ctr">
                    <a:solidFill>
                      <a:srgbClr val="EBF4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232D46"/>
                          </a:solidFill>
                          <a:latin typeface="Yu Gothic"/>
                        </a:rPr>
                        <a:t>直営6店舗会員対象</a:t>
                      </a:r>
                    </a:p>
                  </a:txBody>
                  <a:tcPr anchor="ctr">
                    <a:solidFill>
                      <a:srgbClr val="EBF4FF"/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9509760" y="6446520"/>
            <a:ext cx="2286000" cy="22860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900" b="0">
                <a:solidFill>
                  <a:srgbClr val="505050"/>
                </a:solidFill>
                <a:latin typeface="Yu Gothic"/>
              </a:rPr>
              <a:t>CHARILOTO PLAZA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eiryo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Meiryo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1111</Words>
  <Application>Microsoft Office PowerPoint</Application>
  <PresentationFormat>ワイド画面</PresentationFormat>
  <Paragraphs>246</Paragraphs>
  <Slides>7</Slides>
  <Notes>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0" baseType="lpstr">
      <vt:lpstr>Meiryo</vt:lpstr>
      <vt:lpstr>Arial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チャリロトプラザ 来店チェックインキャンペーン 2026 対象開催・予算整理（修正版）</dc:title>
  <dc:subject>チャリロトプラザ 来店チェックインキャンペーン 2026 修正版</dc:subject>
  <dc:creator>OpenAI</dc:creator>
  <cp:lastModifiedBy>秋場 洋二</cp:lastModifiedBy>
  <cp:revision>25</cp:revision>
  <cp:lastPrinted>2026-04-26T02:06:34Z</cp:lastPrinted>
  <dcterms:created xsi:type="dcterms:W3CDTF">2026-04-14T13:49:10Z</dcterms:created>
  <dcterms:modified xsi:type="dcterms:W3CDTF">2026-04-26T02:06:36Z</dcterms:modified>
</cp:coreProperties>
</file>