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6858000" cy="9906000" type="A4"/>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A8F"/>
    <a:srgbClr val="FFD833"/>
    <a:srgbClr val="FFD820"/>
    <a:srgbClr val="FFD8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A0ED80-1F9A-49ED-B086-1F28382118B4}" v="1" dt="2025-10-29T06:54:23.3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1" d="100"/>
          <a:sy n="51" d="100"/>
        </p:scale>
        <p:origin x="208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631695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3777775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3755477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4066998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1300117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2481681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576306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285123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181434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705178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252BFBF-4A75-499A-AD3A-E5B3875015F0}" type="datetimeFigureOut">
              <a:rPr kumimoji="1" lang="ja-JP" altLang="en-US" smtClean="0"/>
              <a:t>2025/12/8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29614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A252BFBF-4A75-499A-AD3A-E5B3875015F0}" type="datetimeFigureOut">
              <a:rPr kumimoji="1" lang="ja-JP" altLang="en-US" smtClean="0"/>
              <a:t>2025/12/8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EE159875-8988-49A7-985A-51F573729B46}" type="slidenum">
              <a:rPr kumimoji="1" lang="ja-JP" altLang="en-US" smtClean="0"/>
              <a:t>‹#›</a:t>
            </a:fld>
            <a:endParaRPr kumimoji="1" lang="ja-JP" altLang="en-US"/>
          </a:p>
        </p:txBody>
      </p:sp>
    </p:spTree>
    <p:extLst>
      <p:ext uri="{BB962C8B-B14F-4D97-AF65-F5344CB8AC3E}">
        <p14:creationId xmlns:p14="http://schemas.microsoft.com/office/powerpoint/2010/main" val="35400008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13" name="四角形: 角を丸くする 12">
            <a:extLst>
              <a:ext uri="{FF2B5EF4-FFF2-40B4-BE49-F238E27FC236}">
                <a16:creationId xmlns:a16="http://schemas.microsoft.com/office/drawing/2014/main" id="{60BCF744-D664-8B1F-FF3A-614A4071985C}"/>
              </a:ext>
            </a:extLst>
          </p:cNvPr>
          <p:cNvSpPr/>
          <p:nvPr/>
        </p:nvSpPr>
        <p:spPr>
          <a:xfrm>
            <a:off x="207000" y="2171700"/>
            <a:ext cx="6444000" cy="7524000"/>
          </a:xfrm>
          <a:prstGeom prst="roundRect">
            <a:avLst>
              <a:gd name="adj" fmla="val 1846"/>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テキスト ボックス 2">
            <a:extLst>
              <a:ext uri="{FF2B5EF4-FFF2-40B4-BE49-F238E27FC236}">
                <a16:creationId xmlns:a16="http://schemas.microsoft.com/office/drawing/2014/main" id="{83566309-8FD9-803F-3B0D-57EB644F5A79}"/>
              </a:ext>
            </a:extLst>
          </p:cNvPr>
          <p:cNvSpPr txBox="1"/>
          <p:nvPr/>
        </p:nvSpPr>
        <p:spPr>
          <a:xfrm>
            <a:off x="139838" y="577185"/>
            <a:ext cx="4852610" cy="1200329"/>
          </a:xfrm>
          <a:prstGeom prst="rect">
            <a:avLst/>
          </a:prstGeom>
          <a:noFill/>
        </p:spPr>
        <p:txBody>
          <a:bodyPr wrap="none" rtlCol="0">
            <a:spAutoFit/>
          </a:bodyPr>
          <a:lstStyle/>
          <a:p>
            <a:r>
              <a:rPr kumimoji="1" lang="ja-JP" altLang="en-US" sz="3600" b="1" dirty="0">
                <a:solidFill>
                  <a:schemeClr val="bg1"/>
                </a:solidFill>
                <a:latin typeface="UD デジタル 教科書体 NP-B" panose="02020700000000000000" pitchFamily="18" charset="-128"/>
                <a:ea typeface="UD デジタル 教科書体 NP-B" panose="02020700000000000000" pitchFamily="18" charset="-128"/>
              </a:rPr>
              <a:t>ポイントカード</a:t>
            </a:r>
            <a:r>
              <a:rPr kumimoji="1" lang="ja-JP" altLang="en-US" sz="2800" b="1" dirty="0">
                <a:solidFill>
                  <a:schemeClr val="bg1"/>
                </a:solidFill>
                <a:latin typeface="UD デジタル 教科書体 NP-B" panose="02020700000000000000" pitchFamily="18" charset="-128"/>
                <a:ea typeface="UD デジタル 教科書体 NP-B" panose="02020700000000000000" pitchFamily="18" charset="-128"/>
              </a:rPr>
              <a:t>サービス</a:t>
            </a:r>
            <a:endParaRPr kumimoji="1" lang="en-US" altLang="ja-JP" sz="3200" b="1" dirty="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3600" b="1" dirty="0">
                <a:solidFill>
                  <a:schemeClr val="bg1"/>
                </a:solidFill>
                <a:latin typeface="UD デジタル 教科書体 NP-B" panose="02020700000000000000" pitchFamily="18" charset="-128"/>
                <a:ea typeface="UD デジタル 教科書体 NP-B" panose="02020700000000000000" pitchFamily="18" charset="-128"/>
              </a:rPr>
              <a:t>終了</a:t>
            </a:r>
            <a:r>
              <a:rPr kumimoji="1" lang="ja-JP" altLang="en-US" sz="2800" b="1" dirty="0">
                <a:solidFill>
                  <a:schemeClr val="bg1"/>
                </a:solidFill>
                <a:latin typeface="UD デジタル 教科書体 NP-B" panose="02020700000000000000" pitchFamily="18" charset="-128"/>
                <a:ea typeface="UD デジタル 教科書体 NP-B" panose="02020700000000000000" pitchFamily="18" charset="-128"/>
              </a:rPr>
              <a:t>のお知らせ</a:t>
            </a:r>
            <a:endParaRPr kumimoji="1" lang="ja-JP" altLang="en-US" sz="3200"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6" name="テキスト ボックス 5">
            <a:extLst>
              <a:ext uri="{FF2B5EF4-FFF2-40B4-BE49-F238E27FC236}">
                <a16:creationId xmlns:a16="http://schemas.microsoft.com/office/drawing/2014/main" id="{79C24283-C2F4-C5F0-9343-66CE7C989FAA}"/>
              </a:ext>
            </a:extLst>
          </p:cNvPr>
          <p:cNvSpPr txBox="1"/>
          <p:nvPr/>
        </p:nvSpPr>
        <p:spPr>
          <a:xfrm>
            <a:off x="270238" y="2362928"/>
            <a:ext cx="6317524" cy="1477328"/>
          </a:xfrm>
          <a:prstGeom prst="rect">
            <a:avLst/>
          </a:prstGeom>
          <a:noFill/>
        </p:spPr>
        <p:txBody>
          <a:bodyPr wrap="square" rtlCol="0">
            <a:spAutoFit/>
          </a:bodyPr>
          <a:lstStyle/>
          <a:p>
            <a:r>
              <a:rPr lang="ja-JP" altLang="en-US" dirty="0">
                <a:latin typeface="UD デジタル 教科書体 N" panose="02020400000000000000" pitchFamily="17" charset="-128"/>
                <a:ea typeface="UD デジタル 教科書体 N" panose="02020400000000000000" pitchFamily="17" charset="-128"/>
              </a:rPr>
              <a:t>　皆様に長年ご愛顧をいただいておりましたポイントカードサービスにつきまして、ギャンブル依存症対策の観点に基づく国からの指導もあり、誠に勝手ながら下記の日付をもちまして終了させていただくことになりました。</a:t>
            </a:r>
            <a:endParaRPr lang="ja-JP" altLang="en-US" sz="1600" dirty="0">
              <a:latin typeface="UD デジタル 教科書体 N" panose="02020400000000000000" pitchFamily="17" charset="-128"/>
              <a:ea typeface="UD デジタル 教科書体 N" panose="02020400000000000000" pitchFamily="17" charset="-128"/>
            </a:endParaRPr>
          </a:p>
          <a:p>
            <a:r>
              <a:rPr lang="ja-JP" altLang="en-US" dirty="0">
                <a:latin typeface="UD デジタル 教科書体 N" panose="02020400000000000000" pitchFamily="17" charset="-128"/>
                <a:ea typeface="UD デジタル 教科書体 N" panose="02020400000000000000" pitchFamily="17" charset="-128"/>
              </a:rPr>
              <a:t>　何卒ご理解いただけますようお願い申し上げます。</a:t>
            </a:r>
            <a:endParaRPr lang="ja-JP" altLang="en-US" sz="1600" dirty="0">
              <a:latin typeface="UD デジタル 教科書体 N" panose="02020400000000000000" pitchFamily="17" charset="-128"/>
              <a:ea typeface="UD デジタル 教科書体 N" panose="02020400000000000000" pitchFamily="17" charset="-128"/>
            </a:endParaRPr>
          </a:p>
        </p:txBody>
      </p:sp>
      <p:sp>
        <p:nvSpPr>
          <p:cNvPr id="7" name="四角形: 角を丸くする 6">
            <a:extLst>
              <a:ext uri="{FF2B5EF4-FFF2-40B4-BE49-F238E27FC236}">
                <a16:creationId xmlns:a16="http://schemas.microsoft.com/office/drawing/2014/main" id="{DEED7553-F75E-62D0-AEAC-380F5B6B6F62}"/>
              </a:ext>
            </a:extLst>
          </p:cNvPr>
          <p:cNvSpPr/>
          <p:nvPr/>
        </p:nvSpPr>
        <p:spPr>
          <a:xfrm>
            <a:off x="409439" y="4061901"/>
            <a:ext cx="6039122" cy="936000"/>
          </a:xfrm>
          <a:prstGeom prst="roundRect">
            <a:avLst>
              <a:gd name="adj" fmla="val 23843"/>
            </a:avLst>
          </a:prstGeom>
          <a:solidFill>
            <a:srgbClr val="FFD833"/>
          </a:solidFill>
          <a:ln w="57150">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555B85DA-9955-0C6C-2C40-BCCCC5872E61}"/>
              </a:ext>
            </a:extLst>
          </p:cNvPr>
          <p:cNvSpPr/>
          <p:nvPr/>
        </p:nvSpPr>
        <p:spPr>
          <a:xfrm>
            <a:off x="409439" y="4074601"/>
            <a:ext cx="1800000" cy="936000"/>
          </a:xfrm>
          <a:prstGeom prst="roundRect">
            <a:avLst>
              <a:gd name="adj" fmla="val 23843"/>
            </a:avLst>
          </a:prstGeom>
          <a:solidFill>
            <a:schemeClr val="accent6">
              <a:lumMod val="60000"/>
              <a:lumOff val="40000"/>
            </a:schemeClr>
          </a:solidFill>
          <a:ln w="57150">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tIns="72000" rIns="36000" rtlCol="0" anchor="ctr"/>
          <a:lstStyle/>
          <a:p>
            <a:pPr algn="ctr"/>
            <a:r>
              <a:rPr kumimoji="1" lang="ja-JP" altLang="en-US" b="1" dirty="0">
                <a:solidFill>
                  <a:schemeClr val="bg1"/>
                </a:solidFill>
                <a:latin typeface="UD デジタル 教科書体 NP-B" panose="02020700000000000000" pitchFamily="18" charset="-128"/>
                <a:ea typeface="UD デジタル 教科書体 NP-B" panose="02020700000000000000" pitchFamily="18" charset="-128"/>
              </a:rPr>
              <a:t>サービス</a:t>
            </a:r>
            <a:endParaRPr kumimoji="1" lang="en-US" altLang="ja-JP"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b="1" dirty="0">
                <a:solidFill>
                  <a:schemeClr val="bg1"/>
                </a:solidFill>
                <a:latin typeface="UD デジタル 教科書体 NP-B" panose="02020700000000000000" pitchFamily="18" charset="-128"/>
                <a:ea typeface="UD デジタル 教科書体 NP-B" panose="02020700000000000000" pitchFamily="18" charset="-128"/>
              </a:rPr>
              <a:t>終了予定日</a:t>
            </a:r>
          </a:p>
        </p:txBody>
      </p:sp>
      <p:sp>
        <p:nvSpPr>
          <p:cNvPr id="9" name="テキスト ボックス 8">
            <a:extLst>
              <a:ext uri="{FF2B5EF4-FFF2-40B4-BE49-F238E27FC236}">
                <a16:creationId xmlns:a16="http://schemas.microsoft.com/office/drawing/2014/main" id="{CE40BC25-FF72-86EE-5A1C-435A68097D10}"/>
              </a:ext>
            </a:extLst>
          </p:cNvPr>
          <p:cNvSpPr txBox="1"/>
          <p:nvPr/>
        </p:nvSpPr>
        <p:spPr>
          <a:xfrm>
            <a:off x="2327319" y="4198867"/>
            <a:ext cx="4062331" cy="707886"/>
          </a:xfrm>
          <a:prstGeom prst="rect">
            <a:avLst/>
          </a:prstGeom>
          <a:noFill/>
        </p:spPr>
        <p:txBody>
          <a:bodyPr wrap="none" rtlCol="0">
            <a:spAutoFit/>
          </a:bodyPr>
          <a:lstStyle/>
          <a:p>
            <a:r>
              <a:rPr kumimoji="1" lang="en-US" altLang="ja-JP" sz="3200" b="1" dirty="0">
                <a:solidFill>
                  <a:schemeClr val="accent6">
                    <a:lumMod val="75000"/>
                  </a:schemeClr>
                </a:solidFill>
                <a:latin typeface="UD デジタル 教科書体 NK-B" panose="020B0400000000000000" pitchFamily="18" charset="-128"/>
                <a:ea typeface="UD デジタル 教科書体 NK-B" panose="020B0400000000000000" pitchFamily="18" charset="-128"/>
              </a:rPr>
              <a:t>2026</a:t>
            </a:r>
            <a:r>
              <a:rPr kumimoji="1" lang="ja-JP" altLang="en-US" sz="2400" b="1" dirty="0">
                <a:solidFill>
                  <a:schemeClr val="accent6">
                    <a:lumMod val="75000"/>
                  </a:schemeClr>
                </a:solidFill>
                <a:latin typeface="UD デジタル 教科書体 NK-B" panose="020B0400000000000000" pitchFamily="18" charset="-128"/>
                <a:ea typeface="UD デジタル 教科書体 NK-B" panose="020B0400000000000000" pitchFamily="18" charset="-128"/>
              </a:rPr>
              <a:t>年</a:t>
            </a:r>
            <a:r>
              <a:rPr kumimoji="1" lang="en-US" altLang="ja-JP" sz="4000" b="1" dirty="0">
                <a:solidFill>
                  <a:schemeClr val="accent6">
                    <a:lumMod val="75000"/>
                  </a:schemeClr>
                </a:solidFill>
                <a:latin typeface="UD デジタル 教科書体 NK-B" panose="020B0400000000000000" pitchFamily="18" charset="-128"/>
                <a:ea typeface="UD デジタル 教科書体 NK-B" panose="020B0400000000000000" pitchFamily="18" charset="-128"/>
              </a:rPr>
              <a:t>3</a:t>
            </a:r>
            <a:r>
              <a:rPr kumimoji="1" lang="ja-JP" altLang="en-US" sz="2400" b="1" dirty="0">
                <a:solidFill>
                  <a:schemeClr val="accent6">
                    <a:lumMod val="75000"/>
                  </a:schemeClr>
                </a:solidFill>
                <a:latin typeface="UD デジタル 教科書体 NK-B" panose="020B0400000000000000" pitchFamily="18" charset="-128"/>
                <a:ea typeface="UD デジタル 教科書体 NK-B" panose="020B0400000000000000" pitchFamily="18" charset="-128"/>
              </a:rPr>
              <a:t>月</a:t>
            </a:r>
            <a:r>
              <a:rPr kumimoji="1" lang="en-US" altLang="ja-JP" sz="4000" b="1" dirty="0">
                <a:solidFill>
                  <a:schemeClr val="accent6">
                    <a:lumMod val="75000"/>
                  </a:schemeClr>
                </a:solidFill>
                <a:latin typeface="UD デジタル 教科書体 NK-B" panose="020B0400000000000000" pitchFamily="18" charset="-128"/>
                <a:ea typeface="UD デジタル 教科書体 NK-B" panose="020B0400000000000000" pitchFamily="18" charset="-128"/>
              </a:rPr>
              <a:t>31</a:t>
            </a:r>
            <a:r>
              <a:rPr kumimoji="1" lang="ja-JP" altLang="en-US" sz="2400" b="1" dirty="0">
                <a:solidFill>
                  <a:schemeClr val="accent6">
                    <a:lumMod val="75000"/>
                  </a:schemeClr>
                </a:solidFill>
                <a:latin typeface="UD デジタル 教科書体 NK-B" panose="020B0400000000000000" pitchFamily="18" charset="-128"/>
                <a:ea typeface="UD デジタル 教科書体 NK-B" panose="020B0400000000000000" pitchFamily="18" charset="-128"/>
              </a:rPr>
              <a:t>日（火）</a:t>
            </a:r>
          </a:p>
        </p:txBody>
      </p:sp>
      <p:sp>
        <p:nvSpPr>
          <p:cNvPr id="10" name="四角形: 角を丸くする 9">
            <a:extLst>
              <a:ext uri="{FF2B5EF4-FFF2-40B4-BE49-F238E27FC236}">
                <a16:creationId xmlns:a16="http://schemas.microsoft.com/office/drawing/2014/main" id="{6D584C80-C5A5-32E6-6151-6554F6A17C87}"/>
              </a:ext>
            </a:extLst>
          </p:cNvPr>
          <p:cNvSpPr/>
          <p:nvPr/>
        </p:nvSpPr>
        <p:spPr>
          <a:xfrm>
            <a:off x="154363" y="992789"/>
            <a:ext cx="4752000" cy="108000"/>
          </a:xfrm>
          <a:prstGeom prst="roundRect">
            <a:avLst>
              <a:gd name="adj" fmla="val 47419"/>
            </a:avLst>
          </a:prstGeom>
          <a:solidFill>
            <a:srgbClr val="FF9900">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3200"/>
          </a:p>
        </p:txBody>
      </p:sp>
      <p:grpSp>
        <p:nvGrpSpPr>
          <p:cNvPr id="17" name="グループ化 16">
            <a:extLst>
              <a:ext uri="{FF2B5EF4-FFF2-40B4-BE49-F238E27FC236}">
                <a16:creationId xmlns:a16="http://schemas.microsoft.com/office/drawing/2014/main" id="{8FE2F6BF-D6E7-73D3-AE62-2A46870153CC}"/>
              </a:ext>
            </a:extLst>
          </p:cNvPr>
          <p:cNvGrpSpPr/>
          <p:nvPr/>
        </p:nvGrpSpPr>
        <p:grpSpPr>
          <a:xfrm>
            <a:off x="4928937" y="294436"/>
            <a:ext cx="1800000" cy="1656000"/>
            <a:chOff x="4865437" y="355396"/>
            <a:chExt cx="1800000" cy="1656000"/>
          </a:xfrm>
        </p:grpSpPr>
        <p:sp>
          <p:nvSpPr>
            <p:cNvPr id="11" name="楕円 10">
              <a:extLst>
                <a:ext uri="{FF2B5EF4-FFF2-40B4-BE49-F238E27FC236}">
                  <a16:creationId xmlns:a16="http://schemas.microsoft.com/office/drawing/2014/main" id="{2856ABEC-6507-DC7B-12E0-37A982CA9006}"/>
                </a:ext>
              </a:extLst>
            </p:cNvPr>
            <p:cNvSpPr/>
            <p:nvPr/>
          </p:nvSpPr>
          <p:spPr>
            <a:xfrm>
              <a:off x="4865437" y="355396"/>
              <a:ext cx="1800000" cy="1656000"/>
            </a:xfrm>
            <a:prstGeom prst="ellipse">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C52C4AB1-3C4C-5329-1FAF-144565627814}"/>
                </a:ext>
              </a:extLst>
            </p:cNvPr>
            <p:cNvSpPr>
              <a:spLocks noChangeAspect="1"/>
            </p:cNvSpPr>
            <p:nvPr/>
          </p:nvSpPr>
          <p:spPr>
            <a:xfrm>
              <a:off x="4943702" y="429035"/>
              <a:ext cx="1643480" cy="1512000"/>
            </a:xfrm>
            <a:prstGeom prst="ellipse">
              <a:avLst/>
            </a:prstGeom>
            <a:solidFill>
              <a:schemeClr val="accent6">
                <a:lumMod val="40000"/>
                <a:lumOff val="60000"/>
              </a:schemeClr>
            </a:solidFill>
            <a:ln w="254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Google Shape;387;p4">
              <a:extLst>
                <a:ext uri="{FF2B5EF4-FFF2-40B4-BE49-F238E27FC236}">
                  <a16:creationId xmlns:a16="http://schemas.microsoft.com/office/drawing/2014/main" id="{936104D9-8751-1C41-5F91-B1897AAC5C80}"/>
                </a:ext>
              </a:extLst>
            </p:cNvPr>
            <p:cNvPicPr preferRelativeResize="0">
              <a:picLocks noChangeAspect="1"/>
            </p:cNvPicPr>
            <p:nvPr/>
          </p:nvPicPr>
          <p:blipFill rotWithShape="1">
            <a:blip r:embed="rId2">
              <a:alphaModFix/>
            </a:blip>
            <a:srcRect/>
            <a:stretch/>
          </p:blipFill>
          <p:spPr>
            <a:xfrm>
              <a:off x="5092566" y="771956"/>
              <a:ext cx="1360979" cy="792000"/>
            </a:xfrm>
            <a:prstGeom prst="rect">
              <a:avLst/>
            </a:prstGeom>
            <a:solidFill>
              <a:schemeClr val="accent6">
                <a:lumMod val="20000"/>
                <a:lumOff val="80000"/>
              </a:schemeClr>
            </a:solidFill>
            <a:ln w="9525" cap="flat" cmpd="sng">
              <a:solidFill>
                <a:srgbClr val="7F7F7F"/>
              </a:solidFill>
              <a:prstDash val="solid"/>
              <a:round/>
              <a:headEnd type="none" w="sm" len="sm"/>
              <a:tailEnd type="none" w="sm" len="sm"/>
            </a:ln>
          </p:spPr>
        </p:pic>
      </p:grpSp>
      <p:sp>
        <p:nvSpPr>
          <p:cNvPr id="18" name="四角形: 角を丸くする 17">
            <a:extLst>
              <a:ext uri="{FF2B5EF4-FFF2-40B4-BE49-F238E27FC236}">
                <a16:creationId xmlns:a16="http://schemas.microsoft.com/office/drawing/2014/main" id="{9DE9ACBF-491E-D9B6-8007-C2ED79AA07DF}"/>
              </a:ext>
            </a:extLst>
          </p:cNvPr>
          <p:cNvSpPr/>
          <p:nvPr/>
        </p:nvSpPr>
        <p:spPr>
          <a:xfrm>
            <a:off x="174683" y="1531269"/>
            <a:ext cx="2772000" cy="108000"/>
          </a:xfrm>
          <a:prstGeom prst="roundRect">
            <a:avLst>
              <a:gd name="adj" fmla="val 47419"/>
            </a:avLst>
          </a:prstGeom>
          <a:solidFill>
            <a:srgbClr val="FF9900">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3200"/>
          </a:p>
        </p:txBody>
      </p:sp>
      <p:sp>
        <p:nvSpPr>
          <p:cNvPr id="19" name="正方形/長方形 18">
            <a:extLst>
              <a:ext uri="{FF2B5EF4-FFF2-40B4-BE49-F238E27FC236}">
                <a16:creationId xmlns:a16="http://schemas.microsoft.com/office/drawing/2014/main" id="{B64E3121-BC30-8E59-CF26-5E407C2080C8}"/>
              </a:ext>
            </a:extLst>
          </p:cNvPr>
          <p:cNvSpPr/>
          <p:nvPr/>
        </p:nvSpPr>
        <p:spPr>
          <a:xfrm>
            <a:off x="405000" y="5532655"/>
            <a:ext cx="6048000" cy="2462981"/>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80975" indent="-180975">
              <a:buFont typeface="Wingdings" panose="05000000000000000000" pitchFamily="2" charset="2"/>
              <a:buChar char="l"/>
            </a:pPr>
            <a:r>
              <a:rPr kumimoji="1" lang="ja-JP" altLang="en-US"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下記のいずれのサービスとも、</a:t>
            </a:r>
            <a:r>
              <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2026</a:t>
            </a:r>
            <a:r>
              <a:rPr kumimoji="1" lang="ja-JP" altLang="en-US"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年</a:t>
            </a:r>
            <a:r>
              <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3</a:t>
            </a:r>
            <a:r>
              <a:rPr kumimoji="1" lang="ja-JP" altLang="en-US"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月</a:t>
            </a:r>
            <a:r>
              <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31</a:t>
            </a:r>
            <a:r>
              <a:rPr kumimoji="1" lang="ja-JP" altLang="en-US"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日（火）を</a:t>
            </a:r>
            <a:endPar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　最終日とさせていただきます。</a:t>
            </a:r>
            <a:endPar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endParaRPr>
          </a:p>
          <a:p>
            <a:endPar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endParaRPr>
          </a:p>
          <a:p>
            <a:pPr marL="177800" indent="-177800">
              <a:buFont typeface="Arial" panose="020B0604020202020204" pitchFamily="34" charset="0"/>
              <a:buChar char="•"/>
            </a:pPr>
            <a:r>
              <a:rPr kumimoji="1" lang="ja-JP" altLang="en-US"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ポイントカード新規発行</a:t>
            </a:r>
            <a:endPar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endParaRPr>
          </a:p>
          <a:p>
            <a:pPr marL="177800" indent="-177800">
              <a:buFont typeface="Arial" panose="020B0604020202020204" pitchFamily="34" charset="0"/>
              <a:buChar char="•"/>
            </a:pPr>
            <a:r>
              <a:rPr kumimoji="1" lang="ja-JP" altLang="en-US"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ポイント付与</a:t>
            </a:r>
            <a:endPar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endParaRPr>
          </a:p>
          <a:p>
            <a:pPr marL="177800" indent="-177800">
              <a:buFont typeface="Arial" panose="020B0604020202020204" pitchFamily="34" charset="0"/>
              <a:buChar char="•"/>
            </a:pPr>
            <a:r>
              <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30</a:t>
            </a:r>
            <a:r>
              <a:rPr kumimoji="1" lang="ja-JP" altLang="en-US"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ポイント、</a:t>
            </a:r>
            <a:r>
              <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60</a:t>
            </a:r>
            <a:r>
              <a:rPr kumimoji="1" lang="ja-JP" altLang="en-US"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ポイントでのチャリカ＋チャージ</a:t>
            </a:r>
            <a:endParaRPr kumimoji="1" lang="en-US" altLang="ja-JP" sz="16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endParaRPr>
          </a:p>
          <a:p>
            <a:endParaRPr kumimoji="1" lang="en-US" altLang="ja-JP" sz="14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endParaRPr>
          </a:p>
          <a:p>
            <a:r>
              <a:rPr kumimoji="1" lang="en-US" altLang="ja-JP" sz="14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※202</a:t>
            </a:r>
            <a:r>
              <a:rPr kumimoji="1" lang="ja-JP" altLang="en-US" sz="14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６年３月</a:t>
            </a:r>
            <a:r>
              <a:rPr kumimoji="1" lang="en-US" altLang="ja-JP" sz="14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31</a:t>
            </a:r>
            <a:r>
              <a:rPr kumimoji="1" lang="ja-JP" altLang="en-US" sz="14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日の各プラザ営業終了時点で、残ったポイントは</a:t>
            </a:r>
            <a:endParaRPr kumimoji="1" lang="en-US" altLang="ja-JP" sz="14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1400" dirty="0">
                <a:solidFill>
                  <a:schemeClr val="accent6">
                    <a:lumMod val="50000"/>
                  </a:schemeClr>
                </a:solidFill>
                <a:latin typeface="UD デジタル 教科書体 NK-R" panose="02020400000000000000" pitchFamily="18" charset="-128"/>
                <a:ea typeface="UD デジタル 教科書体 NK-R" panose="02020400000000000000" pitchFamily="18" charset="-128"/>
              </a:rPr>
              <a:t>　失効となります。</a:t>
            </a:r>
          </a:p>
        </p:txBody>
      </p:sp>
      <p:sp>
        <p:nvSpPr>
          <p:cNvPr id="20" name="テキスト ボックス 19">
            <a:extLst>
              <a:ext uri="{FF2B5EF4-FFF2-40B4-BE49-F238E27FC236}">
                <a16:creationId xmlns:a16="http://schemas.microsoft.com/office/drawing/2014/main" id="{8C679F2F-A552-7FD9-AB83-C35642CD0F14}"/>
              </a:ext>
            </a:extLst>
          </p:cNvPr>
          <p:cNvSpPr txBox="1"/>
          <p:nvPr/>
        </p:nvSpPr>
        <p:spPr>
          <a:xfrm>
            <a:off x="310878" y="8113226"/>
            <a:ext cx="6317524" cy="338554"/>
          </a:xfrm>
          <a:prstGeom prst="rect">
            <a:avLst/>
          </a:prstGeom>
          <a:noFill/>
        </p:spPr>
        <p:txBody>
          <a:bodyPr wrap="square" rtlCol="0">
            <a:spAutoFi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引き続きご愛顧のほど何卒よろしくお願い申し上げます。</a:t>
            </a:r>
          </a:p>
        </p:txBody>
      </p:sp>
      <p:pic>
        <p:nvPicPr>
          <p:cNvPr id="22" name="図 21">
            <a:extLst>
              <a:ext uri="{FF2B5EF4-FFF2-40B4-BE49-F238E27FC236}">
                <a16:creationId xmlns:a16="http://schemas.microsoft.com/office/drawing/2014/main" id="{E8F14D9D-CECA-2760-F78A-013186CFD9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0250" y="9254261"/>
            <a:ext cx="2857500" cy="323850"/>
          </a:xfrm>
          <a:prstGeom prst="rect">
            <a:avLst/>
          </a:prstGeom>
        </p:spPr>
      </p:pic>
    </p:spTree>
    <p:extLst>
      <p:ext uri="{BB962C8B-B14F-4D97-AF65-F5344CB8AC3E}">
        <p14:creationId xmlns:p14="http://schemas.microsoft.com/office/powerpoint/2010/main" val="14994789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2B83623E37BF94785DFF1D37A8E7145" ma:contentTypeVersion="4" ma:contentTypeDescription="新しいドキュメントを作成します。" ma:contentTypeScope="" ma:versionID="d569f53f8ffce80d356b3b476ca45da1">
  <xsd:schema xmlns:xsd="http://www.w3.org/2001/XMLSchema" xmlns:xs="http://www.w3.org/2001/XMLSchema" xmlns:p="http://schemas.microsoft.com/office/2006/metadata/properties" xmlns:ns3="f619e308-6fb0-4ccd-967b-296ca25021b0" targetNamespace="http://schemas.microsoft.com/office/2006/metadata/properties" ma:root="true" ma:fieldsID="2a32a4183c3d5691c7d381fe6c47cd0a" ns3:_="">
    <xsd:import namespace="f619e308-6fb0-4ccd-967b-296ca25021b0"/>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19e308-6fb0-4ccd-967b-296ca25021b0"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5DD9EB-4B2D-4E9A-BEA0-03FE2ED908CC}">
  <ds:schemaRefs>
    <ds:schemaRef ds:uri="http://purl.org/dc/terms/"/>
    <ds:schemaRef ds:uri="http://schemas.microsoft.com/office/infopath/2007/PartnerControls"/>
    <ds:schemaRef ds:uri="http://purl.org/dc/dcmitype/"/>
    <ds:schemaRef ds:uri="http://purl.org/dc/elements/1.1/"/>
    <ds:schemaRef ds:uri="http://schemas.microsoft.com/office/2006/metadata/properties"/>
    <ds:schemaRef ds:uri="http://www.w3.org/XML/1998/namespace"/>
    <ds:schemaRef ds:uri="f619e308-6fb0-4ccd-967b-296ca25021b0"/>
    <ds:schemaRef ds:uri="http://schemas.microsoft.com/office/2006/documentManagement/types"/>
    <ds:schemaRef ds:uri="http://schemas.openxmlformats.org/package/2006/metadata/core-properties"/>
  </ds:schemaRefs>
</ds:datastoreItem>
</file>

<file path=customXml/itemProps2.xml><?xml version="1.0" encoding="utf-8"?>
<ds:datastoreItem xmlns:ds="http://schemas.openxmlformats.org/officeDocument/2006/customXml" ds:itemID="{8533B44A-579E-4D84-B38D-9463FDCA385B}">
  <ds:schemaRefs>
    <ds:schemaRef ds:uri="http://schemas.microsoft.com/sharepoint/v3/contenttype/forms"/>
  </ds:schemaRefs>
</ds:datastoreItem>
</file>

<file path=customXml/itemProps3.xml><?xml version="1.0" encoding="utf-8"?>
<ds:datastoreItem xmlns:ds="http://schemas.openxmlformats.org/officeDocument/2006/customXml" ds:itemID="{222C338C-403A-431E-834B-CDD8E6E12A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19e308-6fb0-4ccd-967b-296ca25021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4462</TotalTime>
  <Words>134</Words>
  <Application>Microsoft Office PowerPoint</Application>
  <PresentationFormat>A4 210 x 297 mm</PresentationFormat>
  <Paragraphs>17</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UD デジタル 教科書体 N</vt:lpstr>
      <vt:lpstr>UD デジタル 教科書体 NK-B</vt:lpstr>
      <vt:lpstr>UD デジタル 教科書体 NK-R</vt:lpstr>
      <vt:lpstr>UD デジタル 教科書体 NP-B</vt:lpstr>
      <vt:lpstr>Aptos</vt:lpstr>
      <vt:lpstr>Aptos Display</vt:lpstr>
      <vt:lpstr>Arial</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林 英明</dc:creator>
  <cp:lastModifiedBy>中川 阿季子</cp:lastModifiedBy>
  <cp:revision>7</cp:revision>
  <cp:lastPrinted>2025-12-08T05:00:38Z</cp:lastPrinted>
  <dcterms:created xsi:type="dcterms:W3CDTF">2025-10-29T02:38:21Z</dcterms:created>
  <dcterms:modified xsi:type="dcterms:W3CDTF">2025-12-08T07:12:39Z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0x010100B2B83623E37BF94785DFF1D37A8E7145</vt:lpwstr>
  </property>
</Properties>
</file>